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80" r:id="rId3"/>
    <p:sldId id="278" r:id="rId4"/>
    <p:sldId id="269" r:id="rId5"/>
    <p:sldId id="267" r:id="rId6"/>
    <p:sldId id="268" r:id="rId7"/>
    <p:sldId id="259" r:id="rId8"/>
    <p:sldId id="277" r:id="rId9"/>
    <p:sldId id="263" r:id="rId10"/>
    <p:sldId id="272" r:id="rId11"/>
    <p:sldId id="276" r:id="rId12"/>
    <p:sldId id="275" r:id="rId13"/>
    <p:sldId id="279" r:id="rId14"/>
    <p:sldId id="270" r:id="rId15"/>
    <p:sldId id="284" r:id="rId16"/>
    <p:sldId id="281" r:id="rId17"/>
    <p:sldId id="282" r:id="rId18"/>
    <p:sldId id="265" r:id="rId19"/>
    <p:sldId id="283" r:id="rId20"/>
    <p:sldId id="264" r:id="rId21"/>
    <p:sldId id="273" r:id="rId22"/>
    <p:sldId id="266" r:id="rId23"/>
    <p:sldId id="271"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5" autoAdjust="0"/>
    <p:restoredTop sz="87277" autoAdjust="0"/>
  </p:normalViewPr>
  <p:slideViewPr>
    <p:cSldViewPr snapToGrid="0" snapToObjects="1">
      <p:cViewPr varScale="1">
        <p:scale>
          <a:sx n="74" d="100"/>
          <a:sy n="74" d="100"/>
        </p:scale>
        <p:origin x="1445" y="62"/>
      </p:cViewPr>
      <p:guideLst/>
    </p:cSldViewPr>
  </p:slideViewPr>
  <p:outlineViewPr>
    <p:cViewPr>
      <p:scale>
        <a:sx n="33" d="100"/>
        <a:sy n="33" d="100"/>
      </p:scale>
      <p:origin x="0" y="-3542"/>
    </p:cViewPr>
  </p:outlin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741E8-06C1-8048-958A-FB3B73EC9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8702272-16EE-BE4F-8FF1-6889301F09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EE9FF-F2B1-154F-84DE-42B535D99C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33FBEF-7AFF-6048-81CD-A2A0127DF520}" type="slidenum">
              <a:rPr lang="en-US" smtClean="0"/>
              <a:t>‹#›</a:t>
            </a:fld>
            <a:endParaRPr lang="en-US"/>
          </a:p>
        </p:txBody>
      </p:sp>
    </p:spTree>
    <p:extLst>
      <p:ext uri="{BB962C8B-B14F-4D97-AF65-F5344CB8AC3E}">
        <p14:creationId xmlns:p14="http://schemas.microsoft.com/office/powerpoint/2010/main" val="84442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994AF-D40F-C049-8F53-8999E12B5AB7}" type="datetimeFigureOut">
              <a:rPr lang="en-US" smtClean="0"/>
              <a:t>7/19/2024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526B-4D11-5B47-ABB8-EA6BDB0149E2}" type="slidenum">
              <a:rPr lang="en-US" smtClean="0"/>
              <a:t>‹#›</a:t>
            </a:fld>
            <a:endParaRPr lang="en-US"/>
          </a:p>
        </p:txBody>
      </p:sp>
    </p:spTree>
    <p:extLst>
      <p:ext uri="{BB962C8B-B14F-4D97-AF65-F5344CB8AC3E}">
        <p14:creationId xmlns:p14="http://schemas.microsoft.com/office/powerpoint/2010/main" val="367122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electagents.gov/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cfr.gpoaccess.gov/cgi/t/text/text-idx?c=ecfr&amp;sid=0f374ff26cb2548bf9b36d59a0e4c134&amp;rgn=div8&amp;view=text&amp;node=49:2.1.1.3.8.4.25.13&amp;idno=49" TargetMode="External"/><Relationship Id="rId3" Type="http://schemas.openxmlformats.org/officeDocument/2006/relationships/hyperlink" Target="http://www.iata.org/SiteCollectionDocuments/Documents/dgr50_InfectiousSubstancespdf.pdf" TargetMode="External"/><Relationship Id="rId7" Type="http://schemas.openxmlformats.org/officeDocument/2006/relationships/hyperlink" Target="http://ecfr.gpoaccess.gov/cgi/t/text/text-idx?c=ecfr&amp;sid=66771cfe202e144cd978b783848807d5&amp;rgn=div8&amp;view=text&amp;node=49:2.1.1.3.6.1.25.7&amp;idno=4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phmsa.dot.gov/hazmat/regs" TargetMode="External"/><Relationship Id="rId5" Type="http://schemas.openxmlformats.org/officeDocument/2006/relationships/hyperlink" Target="http://www.hercenter.org/regsandstandards/Transporting_Infectious_Substances_Safely.pdf" TargetMode="External"/><Relationship Id="rId10" Type="http://schemas.openxmlformats.org/officeDocument/2006/relationships/hyperlink" Target="http://pe.usps.com/text/dmm300/601.htm" TargetMode="External"/><Relationship Id="rId4" Type="http://schemas.openxmlformats.org/officeDocument/2006/relationships/hyperlink" Target="http://www.iata.org/ps/publications/dgr/Pages/index.aspx" TargetMode="External"/><Relationship Id="rId9" Type="http://schemas.openxmlformats.org/officeDocument/2006/relationships/hyperlink" Target="http://ecfr.gpoaccess.gov/cgi/t/text/text-idx?c=ecfr&amp;sid=0f374ff26cb2548bf9b36d59a0e4c134&amp;rgn=div8&amp;view=text&amp;node=49:2.1.1.3.8.1.25.11&amp;idno=4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 Safety staff will explain more on the </a:t>
            </a:r>
            <a:r>
              <a:rPr lang="en-US" b="0" i="0" dirty="0">
                <a:solidFill>
                  <a:srgbClr val="222222"/>
                </a:solidFill>
                <a:effectLst/>
              </a:rPr>
              <a:t>Lab Hazard Assessment on the Risk and Safety Solutions application, Chemical Hygiene Plan</a:t>
            </a:r>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2</a:t>
            </a:fld>
            <a:endParaRPr lang="en-US"/>
          </a:p>
        </p:txBody>
      </p:sp>
    </p:spTree>
    <p:extLst>
      <p:ext uri="{BB962C8B-B14F-4D97-AF65-F5344CB8AC3E}">
        <p14:creationId xmlns:p14="http://schemas.microsoft.com/office/powerpoint/2010/main" val="369938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34000"/>
              </a:lnSpc>
            </a:pPr>
            <a:r>
              <a:rPr lang="en-US" dirty="0"/>
              <a:t>Title 42 Code of Federal Regulations Parts 72 &amp; 73 (42 CFR 72, 73) </a:t>
            </a:r>
            <a:r>
              <a:rPr lang="en-US" i="1" dirty="0"/>
              <a:t>Possession, Use, and Transfer of Select Agents and Toxins; Final Rule </a:t>
            </a:r>
            <a:r>
              <a:rPr lang="en-US" dirty="0"/>
              <a:t>(October 2008). United States Department of Health and Human Services. </a:t>
            </a:r>
          </a:p>
          <a:p>
            <a:pPr>
              <a:lnSpc>
                <a:spcPct val="134000"/>
              </a:lnSpc>
            </a:pPr>
            <a:r>
              <a:rPr lang="en-US" dirty="0"/>
              <a:t>Title 7 Code of Federal Regulations Part 331 (7 CFR 331) and Title 9 Code of Federal Regulations Part 121 (9 CFR 121) </a:t>
            </a:r>
            <a:r>
              <a:rPr lang="en-US" i="1" dirty="0"/>
              <a:t>Agricultural Bioterrorism Protection Act of 2002; Possession, Use, and Transfer of Biological Agents and Toxins; Final Rule </a:t>
            </a:r>
            <a:r>
              <a:rPr lang="en-US" dirty="0"/>
              <a:t>(October 2008). U.S. Department of Agriculture. </a:t>
            </a:r>
          </a:p>
          <a:p>
            <a:endParaRPr lang="en-US" dirty="0"/>
          </a:p>
          <a:p>
            <a:r>
              <a:rPr lang="en-US" dirty="0"/>
              <a:t>Table provides the list of select agents and toxins on the </a:t>
            </a:r>
            <a:r>
              <a:rPr lang="en-US" b="1" dirty="0"/>
              <a:t>National Select Agent Registry (NSAR) </a:t>
            </a:r>
            <a:r>
              <a:rPr lang="en-US" dirty="0"/>
              <a:t>established by the Department of Health and Human Services (HHS) Centers for Disease Control and Prevention (CDC) and United States Department of Agriculture (USDA). The most-recent online list may be found at </a:t>
            </a:r>
            <a:r>
              <a:rPr lang="en-US" u="sng" dirty="0">
                <a:hlinkClick r:id="rId3"/>
              </a:rPr>
              <a:t>http://www.selectagents.gov/index.html</a:t>
            </a:r>
            <a:r>
              <a:rPr lang="en-US" dirty="0"/>
              <a:t>. Listed select agents and toxins are categorized as follows:</a:t>
            </a:r>
            <a:endParaRPr lang="en-US" sz="1400" dirty="0"/>
          </a:p>
          <a:p>
            <a:pPr lvl="0"/>
            <a:r>
              <a:rPr lang="en-US" dirty="0"/>
              <a:t>Agents and toxins that cause disease in humans are listed by HHS CDC as:</a:t>
            </a:r>
            <a:endParaRPr lang="en-US" sz="1400" dirty="0"/>
          </a:p>
          <a:p>
            <a:pPr lvl="0"/>
            <a:r>
              <a:rPr lang="en-US" dirty="0"/>
              <a:t>HHS select agents and toxins that affect humans</a:t>
            </a:r>
            <a:endParaRPr lang="en-US" sz="1400" dirty="0"/>
          </a:p>
          <a:p>
            <a:pPr lvl="0"/>
            <a:r>
              <a:rPr lang="en-US" dirty="0"/>
              <a:t>OVERLAP select agents and toxins that affect both (or OVERLAP with) humans and animals</a:t>
            </a:r>
            <a:endParaRPr lang="en-US" sz="1400" dirty="0"/>
          </a:p>
          <a:p>
            <a:pPr lvl="0"/>
            <a:r>
              <a:rPr lang="en-US" dirty="0"/>
              <a:t>Agents and toxins that cause disease in agricultural animals or plants are listed by USDA as:</a:t>
            </a:r>
            <a:endParaRPr lang="en-US" sz="1400" dirty="0"/>
          </a:p>
          <a:p>
            <a:pPr lvl="1"/>
            <a:r>
              <a:rPr lang="en-US" dirty="0"/>
              <a:t>OVERLAP select agents and toxins that affect humans and animals</a:t>
            </a:r>
            <a:endParaRPr lang="en-US" sz="1400" dirty="0"/>
          </a:p>
          <a:p>
            <a:pPr lvl="1"/>
            <a:r>
              <a:rPr lang="en-US" dirty="0"/>
              <a:t>USDA select agents and toxins that affect animals</a:t>
            </a:r>
            <a:endParaRPr lang="en-US" sz="1400" dirty="0"/>
          </a:p>
          <a:p>
            <a:pPr lvl="1"/>
            <a:r>
              <a:rPr lang="en-US" dirty="0"/>
              <a:t>USDA Plant Protection and Quarantine (PPQ) select agents and toxins that affect plants</a:t>
            </a:r>
            <a:endParaRPr lang="en-US" sz="1400" dirty="0"/>
          </a:p>
          <a:p>
            <a:r>
              <a:rPr lang="en-US" dirty="0"/>
              <a:t> </a:t>
            </a:r>
          </a:p>
          <a:p>
            <a:r>
              <a:rPr lang="en-US" b="1" dirty="0"/>
              <a:t>HHS and USDA Select Agents and Toxins</a:t>
            </a:r>
            <a:br>
              <a:rPr lang="en-US" b="1" dirty="0"/>
            </a:br>
            <a:r>
              <a:rPr lang="en-US" b="1" dirty="0"/>
              <a:t>7 CFR Part 331, 9 CFR Part 121, and 42 CFR Part 73</a:t>
            </a:r>
            <a:endParaRPr lang="en-US" dirty="0"/>
          </a:p>
          <a:p>
            <a:r>
              <a:rPr lang="en-US" b="1" u="sng" dirty="0"/>
              <a:t>HHS Select Agents and Toxins</a:t>
            </a:r>
            <a:r>
              <a:rPr lang="en-US" b="1" dirty="0"/>
              <a:t> </a:t>
            </a:r>
            <a:endParaRPr lang="en-US" dirty="0"/>
          </a:p>
          <a:p>
            <a:r>
              <a:rPr lang="en-US" dirty="0" err="1"/>
              <a:t>Abrin</a:t>
            </a:r>
            <a:endParaRPr lang="en-US" dirty="0"/>
          </a:p>
          <a:p>
            <a:r>
              <a:rPr lang="en-US" dirty="0" err="1"/>
              <a:t>Botulinum</a:t>
            </a:r>
            <a:r>
              <a:rPr lang="en-US" dirty="0"/>
              <a:t> neurotoxins</a:t>
            </a:r>
          </a:p>
          <a:p>
            <a:r>
              <a:rPr lang="en-US" dirty="0" err="1"/>
              <a:t>Botulinum</a:t>
            </a:r>
            <a:r>
              <a:rPr lang="en-US" dirty="0"/>
              <a:t> neurotoxin producing species of </a:t>
            </a:r>
            <a:r>
              <a:rPr lang="en-US" i="1" dirty="0"/>
              <a:t>Clostridium</a:t>
            </a:r>
            <a:endParaRPr lang="en-US" dirty="0"/>
          </a:p>
          <a:p>
            <a:r>
              <a:rPr lang="en-US" dirty="0" err="1"/>
              <a:t>Cercopithecine</a:t>
            </a:r>
            <a:r>
              <a:rPr lang="en-US" dirty="0"/>
              <a:t> </a:t>
            </a:r>
            <a:r>
              <a:rPr lang="en-US" dirty="0" err="1"/>
              <a:t>herpesvirus</a:t>
            </a:r>
            <a:r>
              <a:rPr lang="en-US" dirty="0"/>
              <a:t> 1 (Herpes B virus)</a:t>
            </a:r>
          </a:p>
          <a:p>
            <a:r>
              <a:rPr lang="en-US" i="1" dirty="0"/>
              <a:t>Clostridium perfringens epsilon toxin</a:t>
            </a:r>
            <a:endParaRPr lang="en-US" dirty="0"/>
          </a:p>
          <a:p>
            <a:r>
              <a:rPr lang="es-MX" i="1" dirty="0" err="1"/>
              <a:t>Coccidioides</a:t>
            </a:r>
            <a:r>
              <a:rPr lang="es-MX" i="1" dirty="0"/>
              <a:t> </a:t>
            </a:r>
            <a:r>
              <a:rPr lang="es-MX" i="1" dirty="0" err="1"/>
              <a:t>posadasii</a:t>
            </a:r>
            <a:r>
              <a:rPr lang="es-MX" i="1" dirty="0"/>
              <a:t>/</a:t>
            </a:r>
            <a:r>
              <a:rPr lang="es-MX" i="1" dirty="0" err="1"/>
              <a:t>Coccidioides</a:t>
            </a:r>
            <a:r>
              <a:rPr lang="es-MX" i="1" dirty="0"/>
              <a:t> </a:t>
            </a:r>
            <a:r>
              <a:rPr lang="es-MX" i="1" dirty="0" err="1"/>
              <a:t>immitis</a:t>
            </a:r>
            <a:endParaRPr lang="en-US" dirty="0"/>
          </a:p>
          <a:p>
            <a:r>
              <a:rPr lang="es-MX" dirty="0" err="1"/>
              <a:t>Conotoxins</a:t>
            </a:r>
            <a:endParaRPr lang="en-US" dirty="0"/>
          </a:p>
          <a:p>
            <a:r>
              <a:rPr lang="es-MX" i="1" dirty="0" err="1"/>
              <a:t>Coxiella</a:t>
            </a:r>
            <a:r>
              <a:rPr lang="es-MX" i="1" dirty="0"/>
              <a:t> </a:t>
            </a:r>
            <a:r>
              <a:rPr lang="es-MX" i="1" dirty="0" err="1"/>
              <a:t>burnetii</a:t>
            </a:r>
            <a:endParaRPr lang="en-US" dirty="0"/>
          </a:p>
          <a:p>
            <a:r>
              <a:rPr lang="es-MX" dirty="0" err="1"/>
              <a:t>Crimean</a:t>
            </a:r>
            <a:r>
              <a:rPr lang="es-MX" dirty="0"/>
              <a:t>-Congo </a:t>
            </a:r>
            <a:r>
              <a:rPr lang="es-MX" dirty="0" err="1"/>
              <a:t>hemorrhagic</a:t>
            </a:r>
            <a:r>
              <a:rPr lang="es-MX" dirty="0"/>
              <a:t> </a:t>
            </a:r>
            <a:r>
              <a:rPr lang="es-MX" dirty="0" err="1"/>
              <a:t>fever</a:t>
            </a:r>
            <a:r>
              <a:rPr lang="es-MX" dirty="0"/>
              <a:t> virus</a:t>
            </a:r>
            <a:endParaRPr lang="en-US" dirty="0"/>
          </a:p>
          <a:p>
            <a:r>
              <a:rPr lang="es-MX" dirty="0" err="1"/>
              <a:t>Diacetoxyscirpenol</a:t>
            </a:r>
            <a:endParaRPr lang="en-US" dirty="0"/>
          </a:p>
          <a:p>
            <a:r>
              <a:rPr lang="es-MX" dirty="0"/>
              <a:t>Eastern </a:t>
            </a:r>
            <a:r>
              <a:rPr lang="es-MX" dirty="0" err="1"/>
              <a:t>Equine</a:t>
            </a:r>
            <a:r>
              <a:rPr lang="es-MX" dirty="0"/>
              <a:t> </a:t>
            </a:r>
            <a:r>
              <a:rPr lang="es-MX" dirty="0" err="1"/>
              <a:t>Encephalitis</a:t>
            </a:r>
            <a:r>
              <a:rPr lang="es-MX" dirty="0"/>
              <a:t> virus</a:t>
            </a:r>
            <a:endParaRPr lang="en-US" dirty="0"/>
          </a:p>
          <a:p>
            <a:r>
              <a:rPr lang="es-MX" dirty="0" err="1"/>
              <a:t>Ebola</a:t>
            </a:r>
            <a:r>
              <a:rPr lang="es-MX" dirty="0"/>
              <a:t> virus</a:t>
            </a:r>
            <a:endParaRPr lang="en-US" dirty="0"/>
          </a:p>
          <a:p>
            <a:r>
              <a:rPr lang="es-MX" i="1" dirty="0" err="1"/>
              <a:t>Francisella</a:t>
            </a:r>
            <a:r>
              <a:rPr lang="es-MX" i="1" dirty="0"/>
              <a:t> </a:t>
            </a:r>
            <a:r>
              <a:rPr lang="es-MX" i="1" dirty="0" err="1"/>
              <a:t>tularensis</a:t>
            </a:r>
            <a:endParaRPr lang="en-US" dirty="0"/>
          </a:p>
          <a:p>
            <a:r>
              <a:rPr lang="es-MX" dirty="0" err="1"/>
              <a:t>Lassa</a:t>
            </a:r>
            <a:r>
              <a:rPr lang="es-MX" dirty="0"/>
              <a:t> </a:t>
            </a:r>
            <a:r>
              <a:rPr lang="es-MX" dirty="0" err="1"/>
              <a:t>fever</a:t>
            </a:r>
            <a:r>
              <a:rPr lang="es-MX" dirty="0"/>
              <a:t> virus</a:t>
            </a:r>
            <a:endParaRPr lang="en-US" dirty="0"/>
          </a:p>
          <a:p>
            <a:r>
              <a:rPr lang="es-MX" dirty="0" err="1"/>
              <a:t>Marburg</a:t>
            </a:r>
            <a:r>
              <a:rPr lang="es-MX" dirty="0"/>
              <a:t> virus</a:t>
            </a:r>
            <a:endParaRPr lang="en-US" dirty="0"/>
          </a:p>
          <a:p>
            <a:r>
              <a:rPr lang="es-MX" dirty="0" err="1"/>
              <a:t>Monkeypox</a:t>
            </a:r>
            <a:r>
              <a:rPr lang="es-MX" dirty="0"/>
              <a:t> virus</a:t>
            </a:r>
            <a:endParaRPr lang="en-US" dirty="0"/>
          </a:p>
          <a:p>
            <a:r>
              <a:rPr lang="en-US" dirty="0"/>
              <a:t>Reconstructed replication competent forms of the 1918 pandemic influenza virus containing any portion of the coding regions of all eight gene segments (Reconstructed1918 Influenza virus) </a:t>
            </a:r>
          </a:p>
          <a:p>
            <a:r>
              <a:rPr lang="en-US" dirty="0" err="1"/>
              <a:t>Ricin</a:t>
            </a:r>
            <a:endParaRPr lang="en-US" dirty="0"/>
          </a:p>
          <a:p>
            <a:r>
              <a:rPr lang="en-US" i="1" dirty="0" err="1"/>
              <a:t>Rickettsia</a:t>
            </a:r>
            <a:r>
              <a:rPr lang="en-US" i="1" dirty="0"/>
              <a:t> </a:t>
            </a:r>
            <a:r>
              <a:rPr lang="en-US" i="1" dirty="0" err="1"/>
              <a:t>prowazekii</a:t>
            </a:r>
            <a:endParaRPr lang="en-US" dirty="0"/>
          </a:p>
          <a:p>
            <a:r>
              <a:rPr lang="en-US" i="1" dirty="0" err="1"/>
              <a:t>Rickettsia</a:t>
            </a:r>
            <a:r>
              <a:rPr lang="en-US" i="1" dirty="0"/>
              <a:t> </a:t>
            </a:r>
            <a:r>
              <a:rPr lang="en-US" i="1" dirty="0" err="1"/>
              <a:t>rickettsii</a:t>
            </a:r>
            <a:endParaRPr lang="en-US" dirty="0"/>
          </a:p>
          <a:p>
            <a:r>
              <a:rPr lang="en-US" dirty="0" err="1"/>
              <a:t>Saxitoxin</a:t>
            </a:r>
            <a:endParaRPr lang="en-US" dirty="0"/>
          </a:p>
          <a:p>
            <a:r>
              <a:rPr lang="en-US" dirty="0"/>
              <a:t>Shiga-like ribosome inactivating proteins</a:t>
            </a:r>
          </a:p>
          <a:p>
            <a:r>
              <a:rPr lang="en-US" dirty="0" err="1"/>
              <a:t>Shigatoxin</a:t>
            </a:r>
            <a:endParaRPr lang="en-US" dirty="0"/>
          </a:p>
          <a:p>
            <a:r>
              <a:rPr lang="en-US" dirty="0"/>
              <a:t>South American hemorrhagic fever viruses (</a:t>
            </a:r>
            <a:r>
              <a:rPr lang="en-US" dirty="0" err="1"/>
              <a:t>Flexal</a:t>
            </a:r>
            <a:r>
              <a:rPr lang="en-US" dirty="0"/>
              <a:t>, </a:t>
            </a:r>
            <a:r>
              <a:rPr lang="en-US" dirty="0" err="1"/>
              <a:t>Guanarito</a:t>
            </a:r>
            <a:r>
              <a:rPr lang="en-US" dirty="0"/>
              <a:t>, </a:t>
            </a:r>
            <a:r>
              <a:rPr lang="en-US" dirty="0" err="1"/>
              <a:t>Junin</a:t>
            </a:r>
            <a:r>
              <a:rPr lang="en-US" dirty="0"/>
              <a:t>, </a:t>
            </a:r>
            <a:r>
              <a:rPr lang="en-US" dirty="0" err="1"/>
              <a:t>Machupo</a:t>
            </a:r>
            <a:r>
              <a:rPr lang="en-US" dirty="0"/>
              <a:t>, </a:t>
            </a:r>
            <a:r>
              <a:rPr lang="en-US" dirty="0" err="1"/>
              <a:t>Sabia</a:t>
            </a:r>
            <a:r>
              <a:rPr lang="en-US" dirty="0"/>
              <a:t>)</a:t>
            </a:r>
          </a:p>
          <a:p>
            <a:r>
              <a:rPr lang="en-US" dirty="0"/>
              <a:t>Staphylococcal </a:t>
            </a:r>
            <a:r>
              <a:rPr lang="en-US" dirty="0" err="1"/>
              <a:t>enterotoxins</a:t>
            </a:r>
            <a:endParaRPr lang="en-US" dirty="0"/>
          </a:p>
          <a:p>
            <a:r>
              <a:rPr lang="en-US" dirty="0"/>
              <a:t>T-2 toxin</a:t>
            </a:r>
          </a:p>
          <a:p>
            <a:r>
              <a:rPr lang="en-US" dirty="0" err="1"/>
              <a:t>Tetrodotoxin</a:t>
            </a:r>
            <a:endParaRPr lang="en-US" dirty="0"/>
          </a:p>
          <a:p>
            <a:r>
              <a:rPr lang="en-US" dirty="0"/>
              <a:t>Tick-borne encephalitis complex (</a:t>
            </a:r>
            <a:r>
              <a:rPr lang="en-US" dirty="0" err="1"/>
              <a:t>flavi</a:t>
            </a:r>
            <a:r>
              <a:rPr lang="en-US" dirty="0"/>
              <a:t>) viruses (Central European tick-borne encephalitis, Far Eastern tick-borne encephalitis, </a:t>
            </a:r>
            <a:r>
              <a:rPr lang="en-US" dirty="0" err="1"/>
              <a:t>Kyasanur</a:t>
            </a:r>
            <a:r>
              <a:rPr lang="en-US" dirty="0"/>
              <a:t> Forest disease, Omsk hemorrhagic fever, Russian Spring and Summer encephalitis)</a:t>
            </a:r>
          </a:p>
          <a:p>
            <a:r>
              <a:rPr lang="en-US" dirty="0" err="1"/>
              <a:t>Variola</a:t>
            </a:r>
            <a:r>
              <a:rPr lang="en-US" dirty="0"/>
              <a:t> major virus (Smallpox virus)</a:t>
            </a:r>
          </a:p>
          <a:p>
            <a:r>
              <a:rPr lang="es-MX" dirty="0" err="1"/>
              <a:t>Variola</a:t>
            </a:r>
            <a:r>
              <a:rPr lang="es-MX" dirty="0"/>
              <a:t> </a:t>
            </a:r>
            <a:r>
              <a:rPr lang="es-MX" dirty="0" err="1"/>
              <a:t>minor</a:t>
            </a:r>
            <a:r>
              <a:rPr lang="es-MX" dirty="0"/>
              <a:t> virus (Alastrim)</a:t>
            </a:r>
            <a:endParaRPr lang="en-US" dirty="0"/>
          </a:p>
          <a:p>
            <a:r>
              <a:rPr lang="es-MX" i="1" dirty="0" err="1"/>
              <a:t>Yersinia</a:t>
            </a:r>
            <a:r>
              <a:rPr lang="es-MX" i="1" dirty="0"/>
              <a:t> </a:t>
            </a:r>
            <a:r>
              <a:rPr lang="es-MX" i="1" dirty="0" err="1"/>
              <a:t>pestis</a:t>
            </a:r>
            <a:r>
              <a:rPr lang="es-MX" i="1" dirty="0"/>
              <a:t> </a:t>
            </a:r>
            <a:endParaRPr lang="en-US" dirty="0"/>
          </a:p>
          <a:p>
            <a:r>
              <a:rPr lang="en-US" b="1" u="sng" dirty="0"/>
              <a:t>OVERLAP Select Agents and Toxins</a:t>
            </a:r>
            <a:endParaRPr lang="en-US" dirty="0"/>
          </a:p>
          <a:p>
            <a:r>
              <a:rPr lang="en-US" i="1" dirty="0"/>
              <a:t>Bacillus </a:t>
            </a:r>
            <a:r>
              <a:rPr lang="en-US" i="1" dirty="0" err="1"/>
              <a:t>anthracis</a:t>
            </a:r>
            <a:endParaRPr lang="en-US" dirty="0"/>
          </a:p>
          <a:p>
            <a:r>
              <a:rPr lang="es-MX" i="1" dirty="0"/>
              <a:t>Brucella </a:t>
            </a:r>
            <a:r>
              <a:rPr lang="es-MX" i="1" dirty="0" err="1"/>
              <a:t>abortus</a:t>
            </a:r>
            <a:endParaRPr lang="en-US" dirty="0"/>
          </a:p>
          <a:p>
            <a:r>
              <a:rPr lang="es-MX" i="1" dirty="0"/>
              <a:t>Brucella </a:t>
            </a:r>
            <a:r>
              <a:rPr lang="es-MX" i="1" dirty="0" err="1"/>
              <a:t>melitensis</a:t>
            </a:r>
            <a:endParaRPr lang="en-US" dirty="0"/>
          </a:p>
          <a:p>
            <a:r>
              <a:rPr lang="es-MX" i="1" dirty="0"/>
              <a:t>Brucella </a:t>
            </a:r>
            <a:r>
              <a:rPr lang="es-MX" i="1" dirty="0" err="1"/>
              <a:t>suis</a:t>
            </a:r>
            <a:endParaRPr lang="en-US" dirty="0"/>
          </a:p>
          <a:p>
            <a:r>
              <a:rPr lang="en-US" i="1" dirty="0" err="1"/>
              <a:t>Burkholderia</a:t>
            </a:r>
            <a:r>
              <a:rPr lang="en-US" i="1" dirty="0"/>
              <a:t> </a:t>
            </a:r>
            <a:r>
              <a:rPr lang="en-US" i="1" dirty="0" err="1"/>
              <a:t>mallei</a:t>
            </a:r>
            <a:r>
              <a:rPr lang="en-US" i="1" dirty="0"/>
              <a:t> (formerly Pseudomonas </a:t>
            </a:r>
            <a:r>
              <a:rPr lang="en-US" i="1" dirty="0" err="1"/>
              <a:t>mallei</a:t>
            </a:r>
            <a:r>
              <a:rPr lang="en-US" i="1" dirty="0"/>
              <a:t>)</a:t>
            </a:r>
            <a:endParaRPr lang="en-US" dirty="0"/>
          </a:p>
          <a:p>
            <a:r>
              <a:rPr lang="en-US" i="1" dirty="0" err="1"/>
              <a:t>Burkholderia</a:t>
            </a:r>
            <a:r>
              <a:rPr lang="en-US" i="1" dirty="0"/>
              <a:t> </a:t>
            </a:r>
            <a:r>
              <a:rPr lang="en-US" i="1" dirty="0" err="1"/>
              <a:t>pseudomallei</a:t>
            </a:r>
            <a:r>
              <a:rPr lang="en-US" i="1" dirty="0"/>
              <a:t> (formerly Pseudomonas </a:t>
            </a:r>
            <a:r>
              <a:rPr lang="en-US" i="1" dirty="0" err="1"/>
              <a:t>pseudomallei</a:t>
            </a:r>
            <a:r>
              <a:rPr lang="en-US" i="1" dirty="0"/>
              <a:t>)</a:t>
            </a:r>
            <a:endParaRPr lang="en-US" dirty="0"/>
          </a:p>
          <a:p>
            <a:r>
              <a:rPr lang="en-US" dirty="0" err="1"/>
              <a:t>Hendra</a:t>
            </a:r>
            <a:r>
              <a:rPr lang="en-US" dirty="0"/>
              <a:t> virus</a:t>
            </a:r>
          </a:p>
          <a:p>
            <a:r>
              <a:rPr lang="en-US" dirty="0" err="1"/>
              <a:t>Nipah</a:t>
            </a:r>
            <a:r>
              <a:rPr lang="en-US" dirty="0"/>
              <a:t> virus</a:t>
            </a:r>
          </a:p>
          <a:p>
            <a:r>
              <a:rPr lang="en-US" dirty="0"/>
              <a:t>Rift Valley fever virus</a:t>
            </a:r>
          </a:p>
          <a:p>
            <a:r>
              <a:rPr lang="en-US" dirty="0"/>
              <a:t>Venezuelan equine encephalitis virus</a:t>
            </a:r>
          </a:p>
          <a:p>
            <a:r>
              <a:rPr lang="en-US" dirty="0"/>
              <a:t> </a:t>
            </a:r>
          </a:p>
          <a:p>
            <a:r>
              <a:rPr lang="en-US" b="1" u="sng" dirty="0"/>
              <a:t>USDA Select Agents and Toxins</a:t>
            </a:r>
            <a:endParaRPr lang="en-US" dirty="0"/>
          </a:p>
          <a:p>
            <a:r>
              <a:rPr lang="en-US" dirty="0"/>
              <a:t>African horse sickness virus</a:t>
            </a:r>
          </a:p>
          <a:p>
            <a:r>
              <a:rPr lang="en-US" dirty="0"/>
              <a:t>African swine fever virus</a:t>
            </a:r>
          </a:p>
          <a:p>
            <a:r>
              <a:rPr lang="en-US" dirty="0" err="1"/>
              <a:t>Akabane</a:t>
            </a:r>
            <a:r>
              <a:rPr lang="en-US" dirty="0"/>
              <a:t> virus</a:t>
            </a:r>
          </a:p>
          <a:p>
            <a:r>
              <a:rPr lang="en-US" dirty="0"/>
              <a:t>Avian influenza virus (highly pathogenic)</a:t>
            </a:r>
          </a:p>
          <a:p>
            <a:r>
              <a:rPr lang="en-US" dirty="0"/>
              <a:t>Bluetongue virus (exotic)</a:t>
            </a:r>
          </a:p>
          <a:p>
            <a:r>
              <a:rPr lang="en-US" dirty="0"/>
              <a:t>Bovine spongiform encephalopathy agent</a:t>
            </a:r>
          </a:p>
          <a:p>
            <a:r>
              <a:rPr lang="en-US" dirty="0"/>
              <a:t>Camel pox virus</a:t>
            </a:r>
          </a:p>
          <a:p>
            <a:r>
              <a:rPr lang="en-US" dirty="0"/>
              <a:t>Classical swine fever virus</a:t>
            </a:r>
          </a:p>
          <a:p>
            <a:r>
              <a:rPr lang="en-US" i="1" dirty="0" err="1"/>
              <a:t>Ehrlichia</a:t>
            </a:r>
            <a:r>
              <a:rPr lang="en-US" i="1" dirty="0"/>
              <a:t> </a:t>
            </a:r>
            <a:r>
              <a:rPr lang="en-US" i="1" dirty="0" err="1"/>
              <a:t>ruminantium</a:t>
            </a:r>
            <a:r>
              <a:rPr lang="en-US" i="1" dirty="0"/>
              <a:t> (</a:t>
            </a:r>
            <a:r>
              <a:rPr lang="en-US" i="1" dirty="0" err="1"/>
              <a:t>Heartwater</a:t>
            </a:r>
            <a:r>
              <a:rPr lang="en-US" i="1" dirty="0"/>
              <a:t>)</a:t>
            </a:r>
            <a:endParaRPr lang="en-US" dirty="0"/>
          </a:p>
          <a:p>
            <a:r>
              <a:rPr lang="en-US" dirty="0"/>
              <a:t>Foot-and-mouth disease virus</a:t>
            </a:r>
          </a:p>
          <a:p>
            <a:r>
              <a:rPr lang="en-US" dirty="0"/>
              <a:t>Goat pox virus</a:t>
            </a:r>
          </a:p>
          <a:p>
            <a:r>
              <a:rPr lang="en-US" dirty="0"/>
              <a:t>Japanese encephalitis virus</a:t>
            </a:r>
          </a:p>
          <a:p>
            <a:r>
              <a:rPr lang="en-US" dirty="0"/>
              <a:t>Lumpy skin disease virus</a:t>
            </a:r>
          </a:p>
          <a:p>
            <a:r>
              <a:rPr lang="en-US" dirty="0"/>
              <a:t>Malignant catarrhal fever virus </a:t>
            </a:r>
            <a:br>
              <a:rPr lang="en-US" dirty="0"/>
            </a:br>
            <a:r>
              <a:rPr lang="en-US" dirty="0"/>
              <a:t>(</a:t>
            </a:r>
            <a:r>
              <a:rPr lang="en-US" dirty="0" err="1"/>
              <a:t>Alcelaphine</a:t>
            </a:r>
            <a:r>
              <a:rPr lang="en-US" dirty="0"/>
              <a:t> </a:t>
            </a:r>
            <a:r>
              <a:rPr lang="en-US" dirty="0" err="1"/>
              <a:t>herpesvirus</a:t>
            </a:r>
            <a:r>
              <a:rPr lang="en-US" dirty="0"/>
              <a:t>, Type 1)</a:t>
            </a:r>
          </a:p>
          <a:p>
            <a:r>
              <a:rPr lang="en-US" dirty="0" err="1"/>
              <a:t>Menangle</a:t>
            </a:r>
            <a:r>
              <a:rPr lang="en-US" dirty="0"/>
              <a:t> virus</a:t>
            </a:r>
          </a:p>
          <a:p>
            <a:r>
              <a:rPr lang="en-US" i="1" dirty="0" err="1"/>
              <a:t>Mycoplasma</a:t>
            </a:r>
            <a:r>
              <a:rPr lang="en-US" i="1" dirty="0"/>
              <a:t> </a:t>
            </a:r>
            <a:r>
              <a:rPr lang="en-US" i="1" dirty="0" err="1"/>
              <a:t>capricolum</a:t>
            </a:r>
            <a:r>
              <a:rPr lang="en-US" dirty="0"/>
              <a:t> subspecies </a:t>
            </a:r>
            <a:r>
              <a:rPr lang="en-US" i="1" dirty="0" err="1"/>
              <a:t>capripneumoniae</a:t>
            </a:r>
            <a:br>
              <a:rPr lang="en-US" dirty="0"/>
            </a:br>
            <a:r>
              <a:rPr lang="en-US" dirty="0"/>
              <a:t>(contagious </a:t>
            </a:r>
            <a:r>
              <a:rPr lang="en-US" dirty="0" err="1"/>
              <a:t>caprine</a:t>
            </a:r>
            <a:r>
              <a:rPr lang="en-US" dirty="0"/>
              <a:t> </a:t>
            </a:r>
            <a:r>
              <a:rPr lang="en-US" dirty="0" err="1"/>
              <a:t>pleuropneumonia</a:t>
            </a:r>
            <a:r>
              <a:rPr lang="en-US" dirty="0"/>
              <a:t>) </a:t>
            </a:r>
          </a:p>
          <a:p>
            <a:r>
              <a:rPr lang="en-US" i="1" dirty="0" err="1"/>
              <a:t>Mycoplasma</a:t>
            </a:r>
            <a:r>
              <a:rPr lang="en-US" i="1" dirty="0"/>
              <a:t> </a:t>
            </a:r>
            <a:r>
              <a:rPr lang="en-US" i="1" dirty="0" err="1"/>
              <a:t>mycoides</a:t>
            </a:r>
            <a:r>
              <a:rPr lang="en-US" i="1" dirty="0"/>
              <a:t> </a:t>
            </a:r>
            <a:r>
              <a:rPr lang="en-US" dirty="0"/>
              <a:t>subspecies </a:t>
            </a:r>
            <a:r>
              <a:rPr lang="en-US" i="1" dirty="0" err="1"/>
              <a:t>mycoides</a:t>
            </a:r>
            <a:r>
              <a:rPr lang="en-US" dirty="0"/>
              <a:t> small colony (</a:t>
            </a:r>
            <a:r>
              <a:rPr lang="en-US" i="1" dirty="0" err="1"/>
              <a:t>Mmm</a:t>
            </a:r>
            <a:r>
              <a:rPr lang="en-US" dirty="0"/>
              <a:t> SC) (contagious bovine </a:t>
            </a:r>
            <a:r>
              <a:rPr lang="en-US" dirty="0" err="1"/>
              <a:t>pleuropneumonia</a:t>
            </a:r>
            <a:r>
              <a:rPr lang="en-US" dirty="0"/>
              <a:t>)</a:t>
            </a:r>
          </a:p>
          <a:p>
            <a:r>
              <a:rPr lang="en-US" dirty="0" err="1"/>
              <a:t>Peste</a:t>
            </a:r>
            <a:r>
              <a:rPr lang="en-US" dirty="0"/>
              <a:t> des </a:t>
            </a:r>
            <a:r>
              <a:rPr lang="en-US" dirty="0" err="1"/>
              <a:t>petits</a:t>
            </a:r>
            <a:r>
              <a:rPr lang="en-US" dirty="0"/>
              <a:t> ruminants virus</a:t>
            </a:r>
          </a:p>
          <a:p>
            <a:r>
              <a:rPr lang="en-US" dirty="0" err="1"/>
              <a:t>Rinderpest</a:t>
            </a:r>
            <a:r>
              <a:rPr lang="en-US" dirty="0"/>
              <a:t> virus</a:t>
            </a:r>
          </a:p>
          <a:p>
            <a:r>
              <a:rPr lang="en-US" dirty="0"/>
              <a:t>Sheep pox virus</a:t>
            </a:r>
          </a:p>
          <a:p>
            <a:r>
              <a:rPr lang="en-US" dirty="0"/>
              <a:t>Swine vesicular disease virus</a:t>
            </a:r>
          </a:p>
          <a:p>
            <a:r>
              <a:rPr lang="en-US" dirty="0"/>
              <a:t>Vesicular </a:t>
            </a:r>
            <a:r>
              <a:rPr lang="en-US" dirty="0" err="1"/>
              <a:t>stomatitis</a:t>
            </a:r>
            <a:r>
              <a:rPr lang="en-US" dirty="0"/>
              <a:t> virus (exotic): Indiana subtypes VSV-IN2 and VSV-IN3</a:t>
            </a:r>
          </a:p>
          <a:p>
            <a:r>
              <a:rPr lang="en-US" dirty="0"/>
              <a:t>Virulent Newcastle disease virus</a:t>
            </a:r>
            <a:r>
              <a:rPr lang="en-US" baseline="30000" dirty="0"/>
              <a:t>1</a:t>
            </a:r>
            <a:r>
              <a:rPr lang="en-US" dirty="0"/>
              <a:t> </a:t>
            </a:r>
          </a:p>
          <a:p>
            <a:r>
              <a:rPr lang="en-US" dirty="0"/>
              <a:t> </a:t>
            </a:r>
          </a:p>
          <a:p>
            <a:r>
              <a:rPr lang="en-US" b="1" u="sng" dirty="0"/>
              <a:t>USDA Plant Protection and Quarantine (PPQ) Select Agents and Toxins</a:t>
            </a:r>
            <a:endParaRPr lang="en-US" dirty="0"/>
          </a:p>
          <a:p>
            <a:r>
              <a:rPr lang="es-MX" i="1" dirty="0" err="1"/>
              <a:t>Peronosclerospora</a:t>
            </a:r>
            <a:r>
              <a:rPr lang="es-MX" i="1" dirty="0"/>
              <a:t> </a:t>
            </a:r>
            <a:r>
              <a:rPr lang="es-MX" i="1" dirty="0" err="1"/>
              <a:t>philippinensis</a:t>
            </a:r>
            <a:r>
              <a:rPr lang="es-MX" i="1" dirty="0"/>
              <a:t> (</a:t>
            </a:r>
            <a:r>
              <a:rPr lang="es-MX" i="1" dirty="0" err="1"/>
              <a:t>Peronosclerospora</a:t>
            </a:r>
            <a:r>
              <a:rPr lang="es-MX" dirty="0"/>
              <a:t> </a:t>
            </a:r>
            <a:r>
              <a:rPr lang="es-MX" i="1" dirty="0" err="1"/>
              <a:t>sacchari</a:t>
            </a:r>
            <a:r>
              <a:rPr lang="es-MX" i="1" dirty="0"/>
              <a:t>)</a:t>
            </a:r>
            <a:r>
              <a:rPr lang="es-MX" dirty="0"/>
              <a:t> </a:t>
            </a:r>
            <a:endParaRPr lang="en-US" dirty="0"/>
          </a:p>
          <a:p>
            <a:r>
              <a:rPr lang="es-MX" i="1" dirty="0" err="1"/>
              <a:t>Phoma</a:t>
            </a:r>
            <a:r>
              <a:rPr lang="es-MX" i="1" dirty="0"/>
              <a:t> </a:t>
            </a:r>
            <a:r>
              <a:rPr lang="es-MX" i="1" dirty="0" err="1"/>
              <a:t>glycinicola</a:t>
            </a:r>
            <a:r>
              <a:rPr lang="es-MX" dirty="0"/>
              <a:t> (</a:t>
            </a:r>
            <a:r>
              <a:rPr lang="es-MX" dirty="0" err="1"/>
              <a:t>formerly</a:t>
            </a:r>
            <a:r>
              <a:rPr lang="es-MX" dirty="0"/>
              <a:t> </a:t>
            </a:r>
            <a:r>
              <a:rPr lang="es-MX" i="1" dirty="0" err="1"/>
              <a:t>Pyrenochaeta</a:t>
            </a:r>
            <a:r>
              <a:rPr lang="es-MX" i="1" dirty="0"/>
              <a:t> </a:t>
            </a:r>
            <a:r>
              <a:rPr lang="es-MX" i="1" dirty="0" err="1"/>
              <a:t>glycines</a:t>
            </a:r>
            <a:r>
              <a:rPr lang="es-MX" dirty="0"/>
              <a:t>)</a:t>
            </a:r>
            <a:endParaRPr lang="en-US" dirty="0"/>
          </a:p>
          <a:p>
            <a:r>
              <a:rPr lang="en-US" i="1" dirty="0" err="1"/>
              <a:t>Ralstonia</a:t>
            </a:r>
            <a:r>
              <a:rPr lang="en-US" i="1" dirty="0"/>
              <a:t> </a:t>
            </a:r>
            <a:r>
              <a:rPr lang="en-US" i="1" dirty="0" err="1"/>
              <a:t>solanacearum</a:t>
            </a:r>
            <a:r>
              <a:rPr lang="en-US" dirty="0"/>
              <a:t> race 3, </a:t>
            </a:r>
            <a:r>
              <a:rPr lang="en-US" dirty="0" err="1"/>
              <a:t>biovar</a:t>
            </a:r>
            <a:r>
              <a:rPr lang="en-US" dirty="0"/>
              <a:t> 2</a:t>
            </a:r>
          </a:p>
          <a:p>
            <a:r>
              <a:rPr lang="en-US" i="1" dirty="0" err="1"/>
              <a:t>Rathayibacter</a:t>
            </a:r>
            <a:r>
              <a:rPr lang="en-US" i="1" dirty="0"/>
              <a:t> </a:t>
            </a:r>
            <a:r>
              <a:rPr lang="en-US" i="1" dirty="0" err="1"/>
              <a:t>toxicus</a:t>
            </a:r>
            <a:endParaRPr lang="en-US" dirty="0"/>
          </a:p>
          <a:p>
            <a:r>
              <a:rPr lang="en-US" i="1" dirty="0" err="1"/>
              <a:t>Sclerophthora</a:t>
            </a:r>
            <a:r>
              <a:rPr lang="en-US" i="1" dirty="0"/>
              <a:t> </a:t>
            </a:r>
            <a:r>
              <a:rPr lang="en-US" i="1" dirty="0" err="1"/>
              <a:t>rayssiae</a:t>
            </a:r>
            <a:r>
              <a:rPr lang="en-US" i="1" dirty="0"/>
              <a:t> </a:t>
            </a:r>
            <a:r>
              <a:rPr lang="en-US" i="1" dirty="0" err="1"/>
              <a:t>var</a:t>
            </a:r>
            <a:r>
              <a:rPr lang="en-US" i="1" dirty="0"/>
              <a:t> </a:t>
            </a:r>
            <a:r>
              <a:rPr lang="en-US" i="1" dirty="0" err="1"/>
              <a:t>zeae</a:t>
            </a:r>
            <a:endParaRPr lang="en-US" dirty="0"/>
          </a:p>
          <a:p>
            <a:r>
              <a:rPr lang="en-US" i="1" dirty="0" err="1"/>
              <a:t>Synchytrium</a:t>
            </a:r>
            <a:r>
              <a:rPr lang="en-US" i="1" dirty="0"/>
              <a:t> </a:t>
            </a:r>
            <a:r>
              <a:rPr lang="en-US" i="1" dirty="0" err="1"/>
              <a:t>endobioticum</a:t>
            </a:r>
            <a:endParaRPr lang="en-US" dirty="0"/>
          </a:p>
          <a:p>
            <a:r>
              <a:rPr lang="es-MX" i="1" dirty="0" err="1"/>
              <a:t>Xanthomonas</a:t>
            </a:r>
            <a:r>
              <a:rPr lang="es-MX" i="1" dirty="0"/>
              <a:t> </a:t>
            </a:r>
            <a:r>
              <a:rPr lang="es-MX" i="1" dirty="0" err="1"/>
              <a:t>oryzae</a:t>
            </a:r>
            <a:endParaRPr lang="en-US" dirty="0"/>
          </a:p>
          <a:p>
            <a:r>
              <a:rPr lang="es-MX" i="1" dirty="0" err="1"/>
              <a:t>Xylella</a:t>
            </a:r>
            <a:r>
              <a:rPr lang="es-MX" i="1" dirty="0"/>
              <a:t> fastidiosa </a:t>
            </a:r>
            <a:r>
              <a:rPr lang="es-MX" dirty="0"/>
              <a:t>(citrus </a:t>
            </a:r>
            <a:r>
              <a:rPr lang="es-MX" dirty="0" err="1"/>
              <a:t>variegated</a:t>
            </a:r>
            <a:r>
              <a:rPr lang="es-MX" dirty="0"/>
              <a:t> </a:t>
            </a:r>
            <a:r>
              <a:rPr lang="es-MX" dirty="0" err="1"/>
              <a:t>chlorosis</a:t>
            </a:r>
            <a:r>
              <a:rPr lang="es-MX" dirty="0"/>
              <a:t> </a:t>
            </a:r>
            <a:r>
              <a:rPr lang="es-MX" dirty="0" err="1"/>
              <a:t>strain</a:t>
            </a:r>
            <a:r>
              <a:rPr lang="es-MX" dirty="0"/>
              <a:t>)</a:t>
            </a:r>
            <a:endParaRPr lang="en-US" dirty="0"/>
          </a:p>
          <a:p>
            <a:r>
              <a:rPr lang="en-US" i="1" dirty="0"/>
              <a:t>Source: NSAR list updated 09/19/2011</a:t>
            </a:r>
            <a:endParaRPr lang="en-US" dirty="0"/>
          </a:p>
          <a:p>
            <a:r>
              <a:rPr lang="en-US" baseline="30000" dirty="0"/>
              <a:t> 1</a:t>
            </a:r>
            <a:r>
              <a:rPr lang="en-US" dirty="0"/>
              <a:t>A virulent Newcastle disease virus (avian </a:t>
            </a:r>
            <a:r>
              <a:rPr lang="en-US" dirty="0" err="1"/>
              <a:t>paramyxovirus</a:t>
            </a:r>
            <a:r>
              <a:rPr lang="en-US" dirty="0"/>
              <a:t> serotype 1) has an </a:t>
            </a:r>
            <a:r>
              <a:rPr lang="en-US" dirty="0" err="1"/>
              <a:t>intracerebral</a:t>
            </a:r>
            <a:r>
              <a:rPr lang="en-US" dirty="0"/>
              <a:t> pathogenicity index in day-old chicks (</a:t>
            </a:r>
            <a:r>
              <a:rPr lang="en-US" u="sng" dirty="0"/>
              <a:t>Gallus </a:t>
            </a:r>
            <a:r>
              <a:rPr lang="en-US" u="sng" dirty="0" err="1"/>
              <a:t>gallus</a:t>
            </a:r>
            <a:r>
              <a:rPr lang="en-US" dirty="0"/>
              <a:t>) of 0.7 or greater or has an amino acid sequence at the fusion (F) protein cleavage site that is consistent with virulent strains of Newcastle disease virus. A failure to detect a cleavage site that is consistent with virulent strains does not confirm the absence of a virulent virus.</a:t>
            </a:r>
          </a:p>
          <a:p>
            <a:endParaRPr lang="en-US" dirty="0"/>
          </a:p>
          <a:p>
            <a:endParaRPr lang="en-US" dirty="0"/>
          </a:p>
        </p:txBody>
      </p:sp>
      <p:sp>
        <p:nvSpPr>
          <p:cNvPr id="4" name="Slide Number Placeholder 3"/>
          <p:cNvSpPr>
            <a:spLocks noGrp="1"/>
          </p:cNvSpPr>
          <p:nvPr>
            <p:ph type="sldNum" sz="quarter" idx="10"/>
          </p:nvPr>
        </p:nvSpPr>
        <p:spPr/>
        <p:txBody>
          <a:bodyPr/>
          <a:lstStyle/>
          <a:p>
            <a:fld id="{09F6A796-11CA-4F73-8184-9C5172BEA86A}" type="slidenum">
              <a:rPr lang="en-US" smtClean="0"/>
              <a:pPr/>
              <a:t>17</a:t>
            </a:fld>
            <a:endParaRPr lang="en-US"/>
          </a:p>
        </p:txBody>
      </p:sp>
      <p:sp>
        <p:nvSpPr>
          <p:cNvPr id="5" name="Footer Placeholder 4"/>
          <p:cNvSpPr>
            <a:spLocks noGrp="1"/>
          </p:cNvSpPr>
          <p:nvPr>
            <p:ph type="ftr" sz="quarter" idx="11"/>
          </p:nvPr>
        </p:nvSpPr>
        <p:spPr/>
        <p:txBody>
          <a:bodyPr/>
          <a:lstStyle/>
          <a:p>
            <a:r>
              <a:rPr lang="en-US"/>
              <a:t>February 2012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The materials presented below are subject to DOT and IATA shipping regulations for infectious substances and genetically modified organisms:</a:t>
            </a:r>
          </a:p>
          <a:p>
            <a:r>
              <a:rPr lang="en-US" dirty="0"/>
              <a:t> </a:t>
            </a:r>
          </a:p>
          <a:p>
            <a:r>
              <a:rPr lang="en-US" b="1" dirty="0"/>
              <a:t>Infectious substances</a:t>
            </a:r>
            <a:r>
              <a:rPr lang="en-US" dirty="0"/>
              <a:t> are materials regulated for shipping. These materials are known to be, or are reasonably suspected to contain, an animal or human pathogen. A pathogen is a virus, microorganism (including bacteria, plasmids, or other genetic elements), </a:t>
            </a:r>
            <a:r>
              <a:rPr lang="en-US" dirty="0" err="1"/>
              <a:t>proteinaceous</a:t>
            </a:r>
            <a:r>
              <a:rPr lang="en-US" dirty="0"/>
              <a:t> infectious particle (</a:t>
            </a:r>
            <a:r>
              <a:rPr lang="en-US" dirty="0" err="1"/>
              <a:t>prion</a:t>
            </a:r>
            <a:r>
              <a:rPr lang="en-US" dirty="0"/>
              <a:t>), or a recombinant microorganism (hybrid or mutant) that is known or reasonably expected to cause disease in humans or animals. Microorganisms that are unlikely to cause human or animal diseases are not subject to biological shipping regulations.</a:t>
            </a:r>
          </a:p>
          <a:p>
            <a:r>
              <a:rPr lang="en-US" dirty="0"/>
              <a:t> </a:t>
            </a:r>
          </a:p>
          <a:p>
            <a:pPr lvl="0"/>
            <a:r>
              <a:rPr lang="en-US" b="1" dirty="0"/>
              <a:t>Category A infectious substances</a:t>
            </a:r>
            <a:r>
              <a:rPr lang="en-US" dirty="0"/>
              <a:t> are materials capable of causing permanent disability, or a life threatening or fatal disease in humans or animals when exposure to them occurs. Category A infectious substances are shipped as infectious substances affecting humans (UN2814) or infectious substances affecting animals (UN2900). Examples of Category A infectious substances are listed in a table in the </a:t>
            </a:r>
            <a:r>
              <a:rPr lang="en-US" u="sng" dirty="0">
                <a:hlinkClick r:id="rId3"/>
              </a:rPr>
              <a:t>infectious substances section</a:t>
            </a:r>
            <a:r>
              <a:rPr lang="en-US" dirty="0"/>
              <a:t> of the </a:t>
            </a:r>
            <a:r>
              <a:rPr lang="en-US" u="sng" dirty="0">
                <a:hlinkClick r:id="rId4"/>
              </a:rPr>
              <a:t>IATA Dangerous Goods Regulations</a:t>
            </a:r>
            <a:r>
              <a:rPr lang="en-US" dirty="0"/>
              <a:t>.</a:t>
            </a:r>
          </a:p>
          <a:p>
            <a:r>
              <a:rPr lang="en-US" dirty="0"/>
              <a:t> </a:t>
            </a:r>
          </a:p>
          <a:p>
            <a:pPr lvl="0"/>
            <a:r>
              <a:rPr lang="en-US" b="1" dirty="0"/>
              <a:t>Category B</a:t>
            </a:r>
            <a:r>
              <a:rPr lang="en-US" dirty="0"/>
              <a:t> </a:t>
            </a:r>
            <a:r>
              <a:rPr lang="en-US" b="1" dirty="0"/>
              <a:t>infectious substances</a:t>
            </a:r>
            <a:r>
              <a:rPr lang="en-US" dirty="0"/>
              <a:t> are materials that do not meet Category A criteria. Category B infectious substances are shipped as UN3373.</a:t>
            </a:r>
          </a:p>
          <a:p>
            <a:r>
              <a:rPr lang="en-US" dirty="0"/>
              <a:t> </a:t>
            </a:r>
          </a:p>
          <a:p>
            <a:r>
              <a:rPr lang="en-US" b="1" dirty="0"/>
              <a:t>Patient specimens</a:t>
            </a:r>
            <a:r>
              <a:rPr lang="en-US" dirty="0"/>
              <a:t> or </a:t>
            </a:r>
            <a:r>
              <a:rPr lang="en-US" b="1" dirty="0"/>
              <a:t>diagnostic specimens</a:t>
            </a:r>
            <a:r>
              <a:rPr lang="en-US" dirty="0"/>
              <a:t> are any human or animal materials including but not limited to excreta, </a:t>
            </a:r>
            <a:r>
              <a:rPr lang="en-US" dirty="0" err="1"/>
              <a:t>secreta</a:t>
            </a:r>
            <a:r>
              <a:rPr lang="en-US" dirty="0"/>
              <a:t>, blood, blood components, tissue, and tissue fluids being shipped for the purpose of diagnosis. Patient specimens that have a minimal likelihood of containing pathogens are regulated materials, but they are also exempt from many shipping requirements. Professional judgment is used to determine if a specimen contains pathogens and should be based on the patient’s medical history, symptoms, local conditions, and individual circumstances. The outer package must be marked “Exempt human specimen” or “Exempt animal specimen.” If there is more than a “minimal likelihood” that a patient specimen contains pathogens, it must be shipped as a Category A or Category B infectious substance.</a:t>
            </a:r>
          </a:p>
          <a:p>
            <a:r>
              <a:rPr lang="en-US" dirty="0"/>
              <a:t> </a:t>
            </a:r>
          </a:p>
          <a:p>
            <a:r>
              <a:rPr lang="en-US" b="1" dirty="0"/>
              <a:t>Biological products</a:t>
            </a:r>
            <a:r>
              <a:rPr lang="en-US" dirty="0"/>
              <a:t> are materials that are derived from living organisms and manufactured for use in the prevention, diagnosis, treatment, or cure of disease in humans or animals and are certified by the USDA, FDA, or other national authority. Examples of biological products include certain viruses, therapeutic serums, toxins, antitoxins, vaccines, blood, and blood products. Biological products transported for final packaging, distribution, or use by medical professionals are not subject to biological shipping regulations. Biological products that do not meet these criteria must be shipped as UN2814, UN2900, or UN3373 when appropriate.</a:t>
            </a:r>
          </a:p>
          <a:p>
            <a:r>
              <a:rPr lang="en-US" dirty="0"/>
              <a:t> </a:t>
            </a:r>
          </a:p>
          <a:p>
            <a:r>
              <a:rPr lang="en-US" b="1" dirty="0"/>
              <a:t>Genetically Modified Organisms (GMO) or microorganisms (GMMO)</a:t>
            </a:r>
            <a:r>
              <a:rPr lang="en-US" dirty="0"/>
              <a:t> are organisms whose genetic material has been purposely altered through genetic engineering in a way that does not occur naturally. GMOs and GMMOs that are not infectious but that can alter animals, plants, or microorganisms in a way that is not normally the result of natural reproduction are considered a miscellaneous hazard (Class 9) and are shipped as UN3245. GMOs and GMMOs that are infectious must be shipped as UN2814, UN2900, or UN3373.</a:t>
            </a:r>
          </a:p>
          <a:p>
            <a:r>
              <a:rPr lang="en-US" dirty="0"/>
              <a:t> </a:t>
            </a:r>
          </a:p>
          <a:p>
            <a:r>
              <a:rPr lang="en-US" b="1" dirty="0"/>
              <a:t>H.5 References and Resources</a:t>
            </a:r>
            <a:endParaRPr lang="en-US" dirty="0"/>
          </a:p>
          <a:p>
            <a:r>
              <a:rPr lang="en-US" dirty="0"/>
              <a:t> </a:t>
            </a:r>
          </a:p>
          <a:p>
            <a:pPr lvl="0"/>
            <a:r>
              <a:rPr lang="fr-FR" dirty="0"/>
              <a:t>International Air Transport Association (IATA) </a:t>
            </a:r>
            <a:r>
              <a:rPr lang="en-US" dirty="0"/>
              <a:t>Dangerous Goods Regulations (</a:t>
            </a:r>
            <a:r>
              <a:rPr lang="en-US" u="sng" dirty="0">
                <a:hlinkClick r:id="rId4"/>
              </a:rPr>
              <a:t>DGR</a:t>
            </a:r>
            <a:r>
              <a:rPr lang="en-US" dirty="0"/>
              <a:t>)</a:t>
            </a:r>
            <a:r>
              <a:rPr lang="fr-FR" dirty="0"/>
              <a:t>, Section 3.6.2, “Division 6.2 : </a:t>
            </a:r>
            <a:r>
              <a:rPr lang="en-US" u="sng" dirty="0">
                <a:hlinkClick r:id="rId3"/>
              </a:rPr>
              <a:t>Infectious</a:t>
            </a:r>
            <a:r>
              <a:rPr lang="fr-FR" u="sng" dirty="0">
                <a:hlinkClick r:id="rId3"/>
              </a:rPr>
              <a:t> Substances</a:t>
            </a:r>
            <a:r>
              <a:rPr lang="en-US" dirty="0"/>
              <a:t>,”</a:t>
            </a:r>
            <a:r>
              <a:rPr lang="fr-FR" dirty="0"/>
              <a:t> and Section 3.9, “Class 9: </a:t>
            </a:r>
            <a:r>
              <a:rPr lang="fr-FR" dirty="0" err="1"/>
              <a:t>Miscellaneous</a:t>
            </a:r>
            <a:r>
              <a:rPr lang="fr-FR" dirty="0"/>
              <a:t> </a:t>
            </a:r>
            <a:r>
              <a:rPr lang="fr-FR" dirty="0" err="1"/>
              <a:t>Dangerous</a:t>
            </a:r>
            <a:r>
              <a:rPr lang="fr-FR" dirty="0"/>
              <a:t> </a:t>
            </a:r>
            <a:r>
              <a:rPr lang="fr-FR" dirty="0" err="1"/>
              <a:t>Goods</a:t>
            </a:r>
            <a:r>
              <a:rPr lang="fr-FR" dirty="0"/>
              <a:t>, </a:t>
            </a:r>
            <a:r>
              <a:rPr lang="fr-FR" dirty="0" err="1"/>
              <a:t>Genetically</a:t>
            </a:r>
            <a:r>
              <a:rPr lang="fr-FR" dirty="0"/>
              <a:t> </a:t>
            </a:r>
            <a:r>
              <a:rPr lang="fr-FR" dirty="0" err="1"/>
              <a:t>Modified</a:t>
            </a:r>
            <a:r>
              <a:rPr lang="fr-FR" dirty="0"/>
              <a:t> </a:t>
            </a:r>
            <a:r>
              <a:rPr lang="fr-FR" dirty="0" err="1"/>
              <a:t>Microorganisms</a:t>
            </a:r>
            <a:r>
              <a:rPr lang="fr-FR" dirty="0"/>
              <a:t> and </a:t>
            </a:r>
            <a:r>
              <a:rPr lang="fr-FR" dirty="0" err="1"/>
              <a:t>Genetically</a:t>
            </a:r>
            <a:r>
              <a:rPr lang="fr-FR" dirty="0"/>
              <a:t> </a:t>
            </a:r>
            <a:r>
              <a:rPr lang="fr-FR" dirty="0" err="1"/>
              <a:t>Modified</a:t>
            </a:r>
            <a:r>
              <a:rPr lang="fr-FR" dirty="0"/>
              <a:t> </a:t>
            </a:r>
            <a:r>
              <a:rPr lang="fr-FR" dirty="0" err="1"/>
              <a:t>Organisms</a:t>
            </a:r>
            <a:r>
              <a:rPr lang="fr-FR" dirty="0"/>
              <a:t>”</a:t>
            </a:r>
            <a:endParaRPr lang="en-US" dirty="0"/>
          </a:p>
          <a:p>
            <a:pPr lvl="0"/>
            <a:endParaRPr lang="en-US" dirty="0"/>
          </a:p>
          <a:p>
            <a:pPr lvl="0"/>
            <a:r>
              <a:rPr lang="en-US" dirty="0"/>
              <a:t>US DOT Document </a:t>
            </a:r>
            <a:r>
              <a:rPr lang="en-US" u="sng" dirty="0">
                <a:hlinkClick r:id="rId5"/>
              </a:rPr>
              <a:t>PHH50-0079-0706</a:t>
            </a:r>
            <a:endParaRPr lang="en-US" dirty="0"/>
          </a:p>
          <a:p>
            <a:pPr lvl="0"/>
            <a:r>
              <a:rPr lang="en-US" dirty="0"/>
              <a:t>U.S. Department of Transportation (DOT) Hazardous Material Regulations (</a:t>
            </a:r>
            <a:r>
              <a:rPr lang="en-US" u="sng" dirty="0">
                <a:hlinkClick r:id="rId6"/>
              </a:rPr>
              <a:t>HMR</a:t>
            </a:r>
            <a:r>
              <a:rPr lang="en-US" dirty="0"/>
              <a:t>), 49 CFR 171.8 (</a:t>
            </a:r>
            <a:r>
              <a:rPr lang="en-US" u="sng" dirty="0">
                <a:hlinkClick r:id="rId7"/>
              </a:rPr>
              <a:t>Definitions</a:t>
            </a:r>
            <a:r>
              <a:rPr lang="en-US" dirty="0"/>
              <a:t>), 173.134 (</a:t>
            </a:r>
            <a:r>
              <a:rPr lang="en-US" u="sng" dirty="0">
                <a:hlinkClick r:id="rId8"/>
              </a:rPr>
              <a:t>Infectious Substances</a:t>
            </a:r>
            <a:r>
              <a:rPr lang="en-US" dirty="0"/>
              <a:t>), and 173.6 (</a:t>
            </a:r>
            <a:r>
              <a:rPr lang="en-US" u="sng" dirty="0">
                <a:hlinkClick r:id="rId9"/>
              </a:rPr>
              <a:t>Materials of Trade</a:t>
            </a:r>
            <a:r>
              <a:rPr lang="en-US" dirty="0"/>
              <a:t>)</a:t>
            </a:r>
          </a:p>
          <a:p>
            <a:pPr lvl="0"/>
            <a:r>
              <a:rPr lang="en-US" dirty="0"/>
              <a:t>U.S. Postal Service (USPS) Domestic Mail Manual </a:t>
            </a:r>
            <a:r>
              <a:rPr lang="en-US" u="sng" dirty="0">
                <a:hlinkClick r:id="rId10"/>
              </a:rPr>
              <a:t>Section 10.17</a:t>
            </a:r>
            <a:r>
              <a:rPr lang="en-US" dirty="0"/>
              <a:t> (Infectious Substances)</a:t>
            </a:r>
          </a:p>
          <a:p>
            <a:br>
              <a:rPr lang="en-US" dirty="0"/>
            </a:br>
            <a:endParaRPr lang="en-US" dirty="0"/>
          </a:p>
        </p:txBody>
      </p:sp>
      <p:sp>
        <p:nvSpPr>
          <p:cNvPr id="4" name="Slide Number Placeholder 3"/>
          <p:cNvSpPr>
            <a:spLocks noGrp="1"/>
          </p:cNvSpPr>
          <p:nvPr>
            <p:ph type="sldNum" sz="quarter" idx="10"/>
          </p:nvPr>
        </p:nvSpPr>
        <p:spPr/>
        <p:txBody>
          <a:bodyPr/>
          <a:lstStyle/>
          <a:p>
            <a:fld id="{09F6A796-11CA-4F73-8184-9C5172BEA86A}" type="slidenum">
              <a:rPr lang="en-US" smtClean="0"/>
              <a:pPr/>
              <a:t>19</a:t>
            </a:fld>
            <a:endParaRPr lang="en-US"/>
          </a:p>
        </p:txBody>
      </p:sp>
      <p:sp>
        <p:nvSpPr>
          <p:cNvPr id="5" name="Footer Placeholder 4"/>
          <p:cNvSpPr>
            <a:spLocks noGrp="1"/>
          </p:cNvSpPr>
          <p:nvPr>
            <p:ph type="ftr" sz="quarter" idx="11"/>
          </p:nvPr>
        </p:nvSpPr>
        <p:spPr/>
        <p:txBody>
          <a:bodyPr/>
          <a:lstStyle/>
          <a:p>
            <a:r>
              <a:rPr lang="en-US"/>
              <a:t>February 2012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https://www.ehs.ucsb.edu/programs-services/biological-safety/resources</a:t>
            </a:r>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22</a:t>
            </a:fld>
            <a:endParaRPr lang="en-US"/>
          </a:p>
        </p:txBody>
      </p:sp>
    </p:spTree>
    <p:extLst>
      <p:ext uri="{BB962C8B-B14F-4D97-AF65-F5344CB8AC3E}">
        <p14:creationId xmlns:p14="http://schemas.microsoft.com/office/powerpoint/2010/main" val="92907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23</a:t>
            </a:fld>
            <a:endParaRPr lang="en-US"/>
          </a:p>
        </p:txBody>
      </p:sp>
    </p:spTree>
    <p:extLst>
      <p:ext uri="{BB962C8B-B14F-4D97-AF65-F5344CB8AC3E}">
        <p14:creationId xmlns:p14="http://schemas.microsoft.com/office/powerpoint/2010/main" val="341126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3</a:t>
            </a:fld>
            <a:endParaRPr lang="en-US"/>
          </a:p>
        </p:txBody>
      </p:sp>
    </p:spTree>
    <p:extLst>
      <p:ext uri="{BB962C8B-B14F-4D97-AF65-F5344CB8AC3E}">
        <p14:creationId xmlns:p14="http://schemas.microsoft.com/office/powerpoint/2010/main" val="297275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Projects requiring extramural review or approval</a:t>
            </a:r>
          </a:p>
          <a:p>
            <a:r>
              <a:rPr lang="en-US" sz="1200" kern="1200" dirty="0">
                <a:solidFill>
                  <a:schemeClr val="tx1"/>
                </a:solidFill>
                <a:effectLst/>
                <a:latin typeface="+mn-lt"/>
                <a:ea typeface="+mn-ea"/>
                <a:cs typeface="+mn-cs"/>
              </a:rPr>
              <a:t>Deliberate transfer of drug resistance into microorganisms; not applicable to selectable markers (A1). This work requires IBC approval, RAC review, NIH Director approval.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Cloning genes that encode molecules toxic to vertebrates, with an LD50 less than or equal to 100 ng/kg requires approval from the NIH Office of Science Policy (OSP) and IBC. (B1)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Cloning genes that encode molecules toxic to vertebrates, with an LD50 less than or equal to 100 micrograms per kg, requires NIH OSP registration and IBC approval.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Gene transfer into human research participants requires IBC and IRB approvals and RAC Review. (C1)</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6</a:t>
            </a:fld>
            <a:endParaRPr lang="en-US"/>
          </a:p>
        </p:txBody>
      </p:sp>
    </p:spTree>
    <p:extLst>
      <p:ext uri="{BB962C8B-B14F-4D97-AF65-F5344CB8AC3E}">
        <p14:creationId xmlns:p14="http://schemas.microsoft.com/office/powerpoint/2010/main" val="121524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faculty know about BUAs?</a:t>
            </a:r>
          </a:p>
          <a:p>
            <a:pPr lvl="0"/>
            <a:r>
              <a:rPr lang="en-US" sz="1200" kern="1200" dirty="0">
                <a:solidFill>
                  <a:schemeClr val="tx1"/>
                </a:solidFill>
                <a:effectLst/>
                <a:latin typeface="+mn-lt"/>
                <a:ea typeface="+mn-ea"/>
                <a:cs typeface="+mn-cs"/>
              </a:rPr>
              <a:t>Biosafety officer (BSO) informs Principal Investigators (PIs) of the requirement to have an approved, project-specific biological use authorization (BUA) in place prior to the start of research for work with certain biological materials. </a:t>
            </a:r>
          </a:p>
          <a:p>
            <a:pPr lvl="0"/>
            <a:r>
              <a:rPr lang="en-US" sz="1200" kern="1200" dirty="0">
                <a:solidFill>
                  <a:schemeClr val="tx1"/>
                </a:solidFill>
                <a:effectLst/>
                <a:latin typeface="+mn-lt"/>
                <a:ea typeface="+mn-ea"/>
                <a:cs typeface="+mn-cs"/>
              </a:rPr>
              <a:t>PIs proactively contact the BSO; they usually know what is involved because they are building on years of research </a:t>
            </a:r>
          </a:p>
          <a:p>
            <a:pPr lvl="0"/>
            <a:r>
              <a:rPr lang="en-US" sz="1200" kern="1200" dirty="0">
                <a:solidFill>
                  <a:schemeClr val="tx1"/>
                </a:solidFill>
                <a:effectLst/>
                <a:latin typeface="+mn-lt"/>
                <a:ea typeface="+mn-ea"/>
                <a:cs typeface="+mn-cs"/>
              </a:rPr>
              <a:t>BSO contacts new PIs</a:t>
            </a:r>
          </a:p>
          <a:p>
            <a:pPr lvl="0"/>
            <a:r>
              <a:rPr lang="en-US" sz="1200" kern="1200" dirty="0">
                <a:solidFill>
                  <a:schemeClr val="tx1"/>
                </a:solidFill>
                <a:effectLst/>
                <a:latin typeface="+mn-lt"/>
                <a:ea typeface="+mn-ea"/>
                <a:cs typeface="+mn-cs"/>
              </a:rPr>
              <a:t>EHS colleagues inform BSO of new PIs working with biological materials</a:t>
            </a:r>
          </a:p>
          <a:p>
            <a:pPr lvl="0"/>
            <a:r>
              <a:rPr lang="en-US" sz="1200" kern="1200" dirty="0">
                <a:solidFill>
                  <a:schemeClr val="tx1"/>
                </a:solidFill>
                <a:effectLst/>
                <a:latin typeface="+mn-lt"/>
                <a:ea typeface="+mn-ea"/>
                <a:cs typeface="+mn-cs"/>
              </a:rPr>
              <a:t>BSO sends out periodic email reminders via the Office of Research </a:t>
            </a:r>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8</a:t>
            </a:fld>
            <a:endParaRPr lang="en-US"/>
          </a:p>
        </p:txBody>
      </p:sp>
    </p:spTree>
    <p:extLst>
      <p:ext uri="{BB962C8B-B14F-4D97-AF65-F5344CB8AC3E}">
        <p14:creationId xmlns:p14="http://schemas.microsoft.com/office/powerpoint/2010/main" val="226972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10</a:t>
            </a:fld>
            <a:endParaRPr lang="en-US"/>
          </a:p>
        </p:txBody>
      </p:sp>
    </p:spTree>
    <p:extLst>
      <p:ext uri="{BB962C8B-B14F-4D97-AF65-F5344CB8AC3E}">
        <p14:creationId xmlns:p14="http://schemas.microsoft.com/office/powerpoint/2010/main" val="32263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11</a:t>
            </a:fld>
            <a:endParaRPr lang="en-US"/>
          </a:p>
        </p:txBody>
      </p:sp>
    </p:spTree>
    <p:extLst>
      <p:ext uri="{BB962C8B-B14F-4D97-AF65-F5344CB8AC3E}">
        <p14:creationId xmlns:p14="http://schemas.microsoft.com/office/powerpoint/2010/main" val="196841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12</a:t>
            </a:fld>
            <a:endParaRPr lang="en-US"/>
          </a:p>
        </p:txBody>
      </p:sp>
    </p:spTree>
    <p:extLst>
      <p:ext uri="{BB962C8B-B14F-4D97-AF65-F5344CB8AC3E}">
        <p14:creationId xmlns:p14="http://schemas.microsoft.com/office/powerpoint/2010/main" val="214231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Personal Protective Equipment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Laboratory personnel shall wear disposable gloves and liquid impervious lab coats when handling blood or OPIM.</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Disposable gloves are stocked in the laboratory by the PI or the Lab Safety Contact. </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Gloves are replaced as soon as practical when contaminated, torn, punctured, or when their ability to function as a barrier is compromised.</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Safety glasses or safety glasses plus a face shield must be worn for liquid handling outside of a biosafety cabinet.</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Eyewear is surface decontaminated when the wearer is done using them. Leave disposable gloves on to decontaminate the eyewear, dampen a paper towel with freshly diluted disinfectant, wipe the interior of the eyewear and coat the exterior surfaces with disinfectant, then set aside beyond the active work area and allow to dry.</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 The reusable face shield is surface decontaminated when the wearer is done using it, using the steps for eyewear.</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All personal protective equipment is removed prior to leaving the work area.</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Assume that the outside of gloves is contaminated and remove gloves without touching the exterior surfaces. Using a gloved hand, grasp the palm area of the other gloved hand and peel off the first glove. Hold the removed glove in the gloved hand. Slide fingers of ungloved hand under remaining glove at wrist and peel off second glove over first glove. Discard gloves in a waste container and wash hands and wrists with soap and water for 20 seconds, or rub hands together with an alcohol-based hand sanitizer for 20 seconds and wash hands at the earliest opportunity.</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Decide if the lab coat may be worn again or if it is time to launder it. Lab coats must be visibly clean and should be laundered once a week. Unsnap and rehang clean lab coats, or unsnap and invert the inside to the outside for lab coats that will be laundered.</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Contaminated lab coats are handled as little as possible and autoclaved prior to depositing at a laundry drop off location. Autoclave grossly contaminated lab coats in a clear/white autoclave bag before depositing in the vendor laundry bin (without the autoclave bag).</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Lab coats are laundered by an outside vendor, Mission Linen.</a:t>
            </a:r>
            <a:endParaRPr lang="en-US" sz="1800" dirty="0">
              <a:effectLst/>
              <a:latin typeface="Noto Sans Symbols"/>
              <a:ea typeface="Noto Sans Symbols"/>
              <a:cs typeface="Noto Sans Symbols"/>
            </a:endParaRPr>
          </a:p>
          <a:p>
            <a:pPr marL="342900" marR="0" lvl="0" indent="-34290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Noto Sans Symbols"/>
              </a:rPr>
              <a:t>Employees must not take home lab coats for laundering.</a:t>
            </a:r>
            <a:endParaRPr lang="en-US" sz="1800" dirty="0">
              <a:effectLst/>
              <a:latin typeface="Noto Sans Symbols"/>
              <a:ea typeface="Noto Sans Symbols"/>
              <a:cs typeface="Noto Sans Symbols"/>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algn="l" rtl="0">
              <a:spcBef>
                <a:spcPts val="0"/>
              </a:spcBef>
              <a:spcAft>
                <a:spcPts val="0"/>
              </a:spcAft>
            </a:pPr>
            <a:r>
              <a:rPr lang="en-US" sz="1800" b="0" i="0" dirty="0">
                <a:solidFill>
                  <a:srgbClr val="1F1F1F"/>
                </a:solidFill>
                <a:effectLst/>
                <a:latin typeface="Arial" panose="020B0604020202020204" pitchFamily="34" charset="0"/>
              </a:rPr>
              <a:t>Mission Linen will only pick up and drop off lab coats from the two locations listed below. You are welcome to bring your lab coats to either of these locations, whichever is most convenient for you. </a:t>
            </a:r>
            <a:r>
              <a:rPr lang="en-US" sz="1800" b="0" i="0" dirty="0">
                <a:solidFill>
                  <a:srgbClr val="3D4952"/>
                </a:solidFill>
                <a:effectLst/>
                <a:latin typeface="Arial" panose="020B0604020202020204" pitchFamily="34" charset="0"/>
              </a:rPr>
              <a:t>Please note: Lab coats are picked up on Tuesdays mornings and returned the following Tuesday to the same laundry drop off location. </a:t>
            </a:r>
            <a:br>
              <a:rPr lang="en-US" sz="1800" b="0" i="0" dirty="0">
                <a:solidFill>
                  <a:srgbClr val="3D495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rtl="0">
              <a:spcBef>
                <a:spcPts val="0"/>
              </a:spcBef>
              <a:spcAft>
                <a:spcPts val="0"/>
              </a:spcAft>
            </a:pPr>
            <a:r>
              <a:rPr lang="en-US" sz="1800" b="1" i="0" dirty="0">
                <a:solidFill>
                  <a:srgbClr val="1F1F1F"/>
                </a:solidFill>
                <a:effectLst/>
                <a:latin typeface="Arial" panose="020B0604020202020204" pitchFamily="34" charset="0"/>
              </a:rPr>
              <a:t>Chemistry (storeroom loading dock area) </a:t>
            </a:r>
            <a:endParaRPr lang="en-US" b="0" i="0" dirty="0">
              <a:solidFill>
                <a:srgbClr val="222222"/>
              </a:solidFill>
              <a:effectLst/>
              <a:latin typeface="Arial" panose="020B0604020202020204" pitchFamily="34" charset="0"/>
            </a:endParaRPr>
          </a:p>
          <a:p>
            <a:pPr algn="l" rtl="0">
              <a:spcBef>
                <a:spcPts val="0"/>
              </a:spcBef>
              <a:spcAft>
                <a:spcPts val="0"/>
              </a:spcAft>
            </a:pPr>
            <a:r>
              <a:rPr lang="en-US" sz="1800" b="1" i="0" dirty="0">
                <a:solidFill>
                  <a:srgbClr val="1F1F1F"/>
                </a:solidFill>
                <a:effectLst/>
                <a:latin typeface="Arial" panose="020B0604020202020204" pitchFamily="34" charset="0"/>
              </a:rPr>
              <a:t>Bio 2 (1st floor corridor towards the south of the building) </a:t>
            </a: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13</a:t>
            </a:fld>
            <a:endParaRPr lang="en-US"/>
          </a:p>
        </p:txBody>
      </p:sp>
    </p:spTree>
    <p:extLst>
      <p:ext uri="{BB962C8B-B14F-4D97-AF65-F5344CB8AC3E}">
        <p14:creationId xmlns:p14="http://schemas.microsoft.com/office/powerpoint/2010/main" val="177167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14</a:t>
            </a:fld>
            <a:endParaRPr lang="en-US"/>
          </a:p>
        </p:txBody>
      </p:sp>
    </p:spTree>
    <p:extLst>
      <p:ext uri="{BB962C8B-B14F-4D97-AF65-F5344CB8AC3E}">
        <p14:creationId xmlns:p14="http://schemas.microsoft.com/office/powerpoint/2010/main" val="3460226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BD438E-54C3-1542-AD4D-7C03686E93D3}"/>
              </a:ext>
            </a:extLst>
          </p:cNvPr>
          <p:cNvSpPr/>
          <p:nvPr userDrawn="1"/>
        </p:nvSpPr>
        <p:spPr>
          <a:xfrm>
            <a:off x="0" y="5624946"/>
            <a:ext cx="9144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C29C91-D1E5-C148-B8F1-D5C38B745EF3}"/>
              </a:ext>
            </a:extLst>
          </p:cNvPr>
          <p:cNvSpPr>
            <a:spLocks noGrp="1"/>
          </p:cNvSpPr>
          <p:nvPr>
            <p:ph type="ctrTitle"/>
          </p:nvPr>
        </p:nvSpPr>
        <p:spPr>
          <a:xfrm>
            <a:off x="317809" y="1539061"/>
            <a:ext cx="8452118" cy="922626"/>
          </a:xfrm>
        </p:spPr>
        <p:txBody>
          <a:bodyPr anchor="b" anchorCtr="0">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B5F596-65D0-A341-9573-4D5B53D50F7E}"/>
              </a:ext>
            </a:extLst>
          </p:cNvPr>
          <p:cNvSpPr>
            <a:spLocks noGrp="1"/>
          </p:cNvSpPr>
          <p:nvPr>
            <p:ph type="subTitle" idx="1"/>
          </p:nvPr>
        </p:nvSpPr>
        <p:spPr>
          <a:xfrm>
            <a:off x="317809" y="2553763"/>
            <a:ext cx="8452118" cy="894506"/>
          </a:xfrm>
        </p:spPr>
        <p:txBody>
          <a:bodyPr>
            <a:normAutofit/>
          </a:bodyPr>
          <a:lstStyle>
            <a:lvl1pPr marL="0" indent="0" algn="l">
              <a:buNone/>
              <a:defRPr sz="225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F3A0EC5-DDFC-8549-8138-32583BD9BB4B}"/>
              </a:ext>
            </a:extLst>
          </p:cNvPr>
          <p:cNvPicPr>
            <a:picLocks noChangeAspect="1"/>
          </p:cNvPicPr>
          <p:nvPr userDrawn="1"/>
        </p:nvPicPr>
        <p:blipFill>
          <a:blip r:embed="rId2"/>
          <a:stretch>
            <a:fillRect/>
          </a:stretch>
        </p:blipFill>
        <p:spPr>
          <a:xfrm>
            <a:off x="6350147" y="6455664"/>
            <a:ext cx="2576623" cy="191686"/>
          </a:xfrm>
          <a:prstGeom prst="rect">
            <a:avLst/>
          </a:prstGeom>
        </p:spPr>
      </p:pic>
      <p:sp>
        <p:nvSpPr>
          <p:cNvPr id="5" name="Text Placeholder 4">
            <a:extLst>
              <a:ext uri="{FF2B5EF4-FFF2-40B4-BE49-F238E27FC236}">
                <a16:creationId xmlns:a16="http://schemas.microsoft.com/office/drawing/2014/main" id="{98292E38-076C-EB41-8603-A55427D67604}"/>
              </a:ext>
            </a:extLst>
          </p:cNvPr>
          <p:cNvSpPr>
            <a:spLocks noGrp="1"/>
          </p:cNvSpPr>
          <p:nvPr>
            <p:ph type="body" sz="quarter" idx="10" hasCustomPrompt="1"/>
          </p:nvPr>
        </p:nvSpPr>
        <p:spPr>
          <a:xfrm>
            <a:off x="317809" y="320040"/>
            <a:ext cx="806631" cy="274991"/>
          </a:xfrm>
        </p:spPr>
        <p:txBody>
          <a:bodyPr>
            <a:noAutofit/>
          </a:bodyPr>
          <a:lstStyle>
            <a:lvl1pPr marL="0" indent="0">
              <a:buNone/>
              <a:defRPr sz="900">
                <a:solidFill>
                  <a:schemeClr val="bg1"/>
                </a:solidFill>
              </a:defRPr>
            </a:lvl1pPr>
            <a:lvl2pPr marL="342900" indent="0">
              <a:buNone/>
              <a:defRPr sz="900">
                <a:solidFill>
                  <a:schemeClr val="bg1"/>
                </a:solidFill>
              </a:defRPr>
            </a:lvl2pPr>
            <a:lvl3pPr marL="685800" indent="0">
              <a:buNone/>
              <a:defRPr sz="90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US" dirty="0"/>
              <a:t>MM/DD/YY</a:t>
            </a:r>
          </a:p>
        </p:txBody>
      </p:sp>
      <p:sp>
        <p:nvSpPr>
          <p:cNvPr id="6" name="Text Placeholder 5">
            <a:extLst>
              <a:ext uri="{FF2B5EF4-FFF2-40B4-BE49-F238E27FC236}">
                <a16:creationId xmlns:a16="http://schemas.microsoft.com/office/drawing/2014/main" id="{8AC4349C-0BCF-8045-9796-523469306F36}"/>
              </a:ext>
            </a:extLst>
          </p:cNvPr>
          <p:cNvSpPr>
            <a:spLocks noGrp="1"/>
          </p:cNvSpPr>
          <p:nvPr>
            <p:ph type="body" sz="quarter" idx="11" hasCustomPrompt="1"/>
          </p:nvPr>
        </p:nvSpPr>
        <p:spPr>
          <a:xfrm>
            <a:off x="167237" y="6455664"/>
            <a:ext cx="5728737" cy="256742"/>
          </a:xfrm>
        </p:spPr>
        <p:txBody>
          <a:bodyPr anchor="ctr" anchorCtr="0">
            <a:normAutofit/>
          </a:bodyPr>
          <a:lstStyle>
            <a:lvl1pPr marL="0" indent="0">
              <a:buNone/>
              <a:defRPr sz="1000" b="1">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lvl="0"/>
            <a:r>
              <a:rPr lang="en-US" sz="1000" dirty="0"/>
              <a:t>Biological Safety/Environmental Health and Safety/Design, Facilities and Safety Services</a:t>
            </a:r>
            <a:endParaRPr lang="en-US" dirty="0"/>
          </a:p>
        </p:txBody>
      </p:sp>
    </p:spTree>
    <p:extLst>
      <p:ext uri="{BB962C8B-B14F-4D97-AF65-F5344CB8AC3E}">
        <p14:creationId xmlns:p14="http://schemas.microsoft.com/office/powerpoint/2010/main" val="122621950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qua">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D4A97A8-43D7-F94A-804D-F2509E2A5426}"/>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19096781-2EAB-AA41-A18B-BE5F99DCF8F2}"/>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2150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os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0F876699-58AE-B843-BF2C-CDF9111EB826}"/>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1B978750-9265-2F42-B1FE-2C5F098F10A5}"/>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5655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Sea Green">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33644280-2B94-1F43-9F9D-005751069C1E}"/>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93B9B106-9A81-3A4E-91A5-71CBBB636A24}"/>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476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Coral">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782ADD1F-C4BC-934B-9603-A2E4E0DE9782}"/>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60149829-E60C-E548-BAF8-EC7F8D7B45E6}"/>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097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o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95FD081-AA49-494B-8BF7-8841DD035DA6}"/>
              </a:ext>
            </a:extLst>
          </p:cNvPr>
          <p:cNvSpPr>
            <a:spLocks noGrp="1"/>
          </p:cNvSpPr>
          <p:nvPr>
            <p:ph type="title"/>
          </p:nvPr>
        </p:nvSpPr>
        <p:spPr>
          <a:xfrm>
            <a:off x="623888" y="4094023"/>
            <a:ext cx="7886700" cy="1154257"/>
          </a:xfrm>
        </p:spPr>
        <p:txBody>
          <a:bodyPr anchor="b">
            <a:normAutofit/>
          </a:bodyPr>
          <a:lstStyle>
            <a:lvl1pPr>
              <a:defRPr sz="2700">
                <a:solidFill>
                  <a:schemeClr val="tx2"/>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C919967-9EDC-654B-8BBC-D55887E7A32B}"/>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0166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06F1E-85A4-E549-8CCC-F44CAE24C63C}"/>
              </a:ext>
            </a:extLst>
          </p:cNvPr>
          <p:cNvSpPr/>
          <p:nvPr userDrawn="1"/>
        </p:nvSpPr>
        <p:spPr>
          <a:xfrm>
            <a:off x="0" y="6165274"/>
            <a:ext cx="9144000" cy="692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A9864544-3AA1-364C-851D-9AF1C0790C31}"/>
              </a:ext>
            </a:extLst>
          </p:cNvPr>
          <p:cNvPicPr>
            <a:picLocks noChangeAspect="1"/>
          </p:cNvPicPr>
          <p:nvPr userDrawn="1"/>
        </p:nvPicPr>
        <p:blipFill>
          <a:blip r:embed="rId2"/>
          <a:stretch>
            <a:fillRect/>
          </a:stretch>
        </p:blipFill>
        <p:spPr>
          <a:xfrm>
            <a:off x="1257673" y="3139438"/>
            <a:ext cx="6628653" cy="493135"/>
          </a:xfrm>
          <a:prstGeom prst="rect">
            <a:avLst/>
          </a:prstGeom>
        </p:spPr>
      </p:pic>
    </p:spTree>
    <p:extLst>
      <p:ext uri="{BB962C8B-B14F-4D97-AF65-F5344CB8AC3E}">
        <p14:creationId xmlns:p14="http://schemas.microsoft.com/office/powerpoint/2010/main" val="32046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A3A9-1A8A-E64F-9D05-95B9CCF2FB29}"/>
              </a:ext>
            </a:extLst>
          </p:cNvPr>
          <p:cNvSpPr>
            <a:spLocks noGrp="1"/>
          </p:cNvSpPr>
          <p:nvPr>
            <p:ph type="title"/>
          </p:nvPr>
        </p:nvSpPr>
        <p:spPr>
          <a:xfrm>
            <a:off x="394852" y="365126"/>
            <a:ext cx="8330183" cy="4663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31EB4E-BB72-914E-8B6C-9B81EF8D8D64}"/>
              </a:ext>
            </a:extLst>
          </p:cNvPr>
          <p:cNvSpPr>
            <a:spLocks noGrp="1"/>
          </p:cNvSpPr>
          <p:nvPr>
            <p:ph idx="1"/>
          </p:nvPr>
        </p:nvSpPr>
        <p:spPr>
          <a:xfrm>
            <a:off x="571500" y="1825625"/>
            <a:ext cx="799580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144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4527-BD31-454E-9107-69E39D6B921F}"/>
              </a:ext>
            </a:extLst>
          </p:cNvPr>
          <p:cNvSpPr>
            <a:spLocks noGrp="1"/>
          </p:cNvSpPr>
          <p:nvPr>
            <p:ph type="title"/>
          </p:nvPr>
        </p:nvSpPr>
        <p:spPr>
          <a:xfrm>
            <a:off x="394853" y="365125"/>
            <a:ext cx="8330183" cy="466344"/>
          </a:xfrm>
        </p:spPr>
        <p:txBody>
          <a:bodyPr/>
          <a:lstStyle/>
          <a:p>
            <a:r>
              <a:rPr lang="en-US"/>
              <a:t>Click to edit Master title style</a:t>
            </a:r>
          </a:p>
        </p:txBody>
      </p:sp>
      <p:sp>
        <p:nvSpPr>
          <p:cNvPr id="4" name="Text Placeholder 3">
            <a:extLst>
              <a:ext uri="{FF2B5EF4-FFF2-40B4-BE49-F238E27FC236}">
                <a16:creationId xmlns:a16="http://schemas.microsoft.com/office/drawing/2014/main" id="{620E3AB4-4EDC-2F4E-9329-91A2FE36ED96}"/>
              </a:ext>
            </a:extLst>
          </p:cNvPr>
          <p:cNvSpPr>
            <a:spLocks noGrp="1"/>
          </p:cNvSpPr>
          <p:nvPr>
            <p:ph type="body" sz="quarter" idx="10" hasCustomPrompt="1"/>
          </p:nvPr>
        </p:nvSpPr>
        <p:spPr>
          <a:xfrm>
            <a:off x="571500" y="1264044"/>
            <a:ext cx="7995802" cy="1289969"/>
          </a:xfrm>
        </p:spPr>
        <p:txBody>
          <a:bodyPr>
            <a:noAutofit/>
          </a:bodyPr>
          <a:lstStyle>
            <a:lvl1pPr marL="0" indent="0">
              <a:buNone/>
              <a:defRPr sz="1800">
                <a:solidFill>
                  <a:schemeClr val="tx1"/>
                </a:solidFill>
              </a:defRPr>
            </a:lvl1pPr>
            <a:lvl2pPr marL="342900" indent="0">
              <a:buNone/>
              <a:defRPr sz="1800">
                <a:solidFill>
                  <a:schemeClr val="tx1"/>
                </a:solidFill>
              </a:defRPr>
            </a:lvl2pPr>
            <a:lvl3pPr marL="685800" indent="0">
              <a:buNone/>
              <a:defRPr sz="1800">
                <a:solidFill>
                  <a:schemeClr val="tx1"/>
                </a:solidFill>
              </a:defRPr>
            </a:lvl3pPr>
            <a:lvl4pPr marL="1028700" indent="0">
              <a:buNone/>
              <a:defRPr sz="1800">
                <a:solidFill>
                  <a:schemeClr val="tx1"/>
                </a:solidFill>
              </a:defRPr>
            </a:lvl4pPr>
            <a:lvl5pPr marL="1371600" indent="0">
              <a:buNone/>
              <a:defRPr sz="1800">
                <a:solidFill>
                  <a:schemeClr val="tx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lvl="0"/>
            <a:endParaRPr lang="en-US" dirty="0"/>
          </a:p>
          <a:p>
            <a:pPr lvl="4"/>
            <a:endParaRPr lang="en-US" dirty="0"/>
          </a:p>
        </p:txBody>
      </p:sp>
      <p:sp>
        <p:nvSpPr>
          <p:cNvPr id="6" name="Picture Placeholder 5">
            <a:extLst>
              <a:ext uri="{FF2B5EF4-FFF2-40B4-BE49-F238E27FC236}">
                <a16:creationId xmlns:a16="http://schemas.microsoft.com/office/drawing/2014/main" id="{C8D8CD89-FCB8-EC44-88B7-A7D2288BDF7D}"/>
              </a:ext>
            </a:extLst>
          </p:cNvPr>
          <p:cNvSpPr>
            <a:spLocks noGrp="1"/>
          </p:cNvSpPr>
          <p:nvPr>
            <p:ph type="pic" sz="quarter" idx="11"/>
          </p:nvPr>
        </p:nvSpPr>
        <p:spPr>
          <a:xfrm>
            <a:off x="571500" y="3096694"/>
            <a:ext cx="7995802" cy="2816225"/>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846720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1825625"/>
            <a:ext cx="3924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C6B5A-63BB-4E4D-BC5F-3E79E1ADE94F}"/>
              </a:ext>
            </a:extLst>
          </p:cNvPr>
          <p:cNvSpPr>
            <a:spLocks noGrp="1"/>
          </p:cNvSpPr>
          <p:nvPr>
            <p:ph sz="half" idx="2"/>
          </p:nvPr>
        </p:nvSpPr>
        <p:spPr>
          <a:xfrm>
            <a:off x="4648200" y="1825625"/>
            <a:ext cx="391910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91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locks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2284267"/>
            <a:ext cx="3924300" cy="1478036"/>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2DDFAD5-F047-3041-8386-E66D01BC1132}"/>
              </a:ext>
            </a:extLst>
          </p:cNvPr>
          <p:cNvSpPr>
            <a:spLocks noGrp="1"/>
          </p:cNvSpPr>
          <p:nvPr>
            <p:ph sz="half" idx="10"/>
          </p:nvPr>
        </p:nvSpPr>
        <p:spPr>
          <a:xfrm>
            <a:off x="571500" y="4365770"/>
            <a:ext cx="3924300" cy="1811193"/>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C7C1AA-6F23-AA49-9026-A28AE8D9CD1D}"/>
              </a:ext>
            </a:extLst>
          </p:cNvPr>
          <p:cNvSpPr>
            <a:spLocks noGrp="1"/>
          </p:cNvSpPr>
          <p:nvPr>
            <p:ph type="body" sz="quarter" idx="11" hasCustomPrompt="1"/>
          </p:nvPr>
        </p:nvSpPr>
        <p:spPr>
          <a:xfrm>
            <a:off x="571500" y="3906838"/>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id="{BD1EAAD0-5A62-CC4B-BC05-BC5CBEDF654C}"/>
              </a:ext>
            </a:extLst>
          </p:cNvPr>
          <p:cNvSpPr>
            <a:spLocks noGrp="1"/>
          </p:cNvSpPr>
          <p:nvPr>
            <p:ph type="body" sz="quarter" idx="12" hasCustomPrompt="1"/>
          </p:nvPr>
        </p:nvSpPr>
        <p:spPr>
          <a:xfrm>
            <a:off x="571500" y="1825480"/>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12" name="Picture Placeholder 11">
            <a:extLst>
              <a:ext uri="{FF2B5EF4-FFF2-40B4-BE49-F238E27FC236}">
                <a16:creationId xmlns:a16="http://schemas.microsoft.com/office/drawing/2014/main" id="{B5C16FF6-B5DF-0C42-A500-F2E8C80DF71D}"/>
              </a:ext>
            </a:extLst>
          </p:cNvPr>
          <p:cNvSpPr>
            <a:spLocks noGrp="1"/>
          </p:cNvSpPr>
          <p:nvPr>
            <p:ph type="pic" sz="quarter" idx="13"/>
          </p:nvPr>
        </p:nvSpPr>
        <p:spPr>
          <a:xfrm>
            <a:off x="4665805" y="1825625"/>
            <a:ext cx="3886200" cy="4351338"/>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43371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Rows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2284267"/>
            <a:ext cx="3924300" cy="1478036"/>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2DDFAD5-F047-3041-8386-E66D01BC1132}"/>
              </a:ext>
            </a:extLst>
          </p:cNvPr>
          <p:cNvSpPr>
            <a:spLocks noGrp="1"/>
          </p:cNvSpPr>
          <p:nvPr>
            <p:ph sz="half" idx="10"/>
          </p:nvPr>
        </p:nvSpPr>
        <p:spPr>
          <a:xfrm>
            <a:off x="571500" y="4365770"/>
            <a:ext cx="3924300" cy="1811193"/>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C7C1AA-6F23-AA49-9026-A28AE8D9CD1D}"/>
              </a:ext>
            </a:extLst>
          </p:cNvPr>
          <p:cNvSpPr>
            <a:spLocks noGrp="1"/>
          </p:cNvSpPr>
          <p:nvPr>
            <p:ph type="body" sz="quarter" idx="11" hasCustomPrompt="1"/>
          </p:nvPr>
        </p:nvSpPr>
        <p:spPr>
          <a:xfrm>
            <a:off x="571500" y="3906838"/>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id="{BD1EAAD0-5A62-CC4B-BC05-BC5CBEDF654C}"/>
              </a:ext>
            </a:extLst>
          </p:cNvPr>
          <p:cNvSpPr>
            <a:spLocks noGrp="1"/>
          </p:cNvSpPr>
          <p:nvPr>
            <p:ph type="body" sz="quarter" idx="12" hasCustomPrompt="1"/>
          </p:nvPr>
        </p:nvSpPr>
        <p:spPr>
          <a:xfrm>
            <a:off x="571500" y="1825480"/>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9" name="Content Placeholder 2">
            <a:extLst>
              <a:ext uri="{FF2B5EF4-FFF2-40B4-BE49-F238E27FC236}">
                <a16:creationId xmlns:a16="http://schemas.microsoft.com/office/drawing/2014/main" id="{DEBD32F5-35B3-D748-8BC3-8E9E25E502B5}"/>
              </a:ext>
            </a:extLst>
          </p:cNvPr>
          <p:cNvSpPr>
            <a:spLocks noGrp="1"/>
          </p:cNvSpPr>
          <p:nvPr>
            <p:ph sz="half" idx="13"/>
          </p:nvPr>
        </p:nvSpPr>
        <p:spPr>
          <a:xfrm>
            <a:off x="4677640" y="2284122"/>
            <a:ext cx="3867150" cy="1478036"/>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4B267FC4-B2EF-DA47-AA11-5BF6913B6720}"/>
              </a:ext>
            </a:extLst>
          </p:cNvPr>
          <p:cNvSpPr>
            <a:spLocks noGrp="1"/>
          </p:cNvSpPr>
          <p:nvPr>
            <p:ph sz="half" idx="14"/>
          </p:nvPr>
        </p:nvSpPr>
        <p:spPr>
          <a:xfrm>
            <a:off x="4677640" y="4365625"/>
            <a:ext cx="3867150" cy="1811193"/>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603B3A9A-9264-7E49-A031-4581AFA21517}"/>
              </a:ext>
            </a:extLst>
          </p:cNvPr>
          <p:cNvSpPr>
            <a:spLocks noGrp="1"/>
          </p:cNvSpPr>
          <p:nvPr>
            <p:ph type="body" sz="quarter" idx="15" hasCustomPrompt="1"/>
          </p:nvPr>
        </p:nvSpPr>
        <p:spPr>
          <a:xfrm>
            <a:off x="4677640" y="3906693"/>
            <a:ext cx="386715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4</a:t>
            </a:r>
          </a:p>
        </p:txBody>
      </p:sp>
      <p:sp>
        <p:nvSpPr>
          <p:cNvPr id="13" name="Text Placeholder 6">
            <a:extLst>
              <a:ext uri="{FF2B5EF4-FFF2-40B4-BE49-F238E27FC236}">
                <a16:creationId xmlns:a16="http://schemas.microsoft.com/office/drawing/2014/main" id="{73E58B0F-56D2-8D46-B63E-37D8C16EEDDF}"/>
              </a:ext>
            </a:extLst>
          </p:cNvPr>
          <p:cNvSpPr>
            <a:spLocks noGrp="1"/>
          </p:cNvSpPr>
          <p:nvPr>
            <p:ph type="body" sz="quarter" idx="16" hasCustomPrompt="1"/>
          </p:nvPr>
        </p:nvSpPr>
        <p:spPr>
          <a:xfrm>
            <a:off x="4677640" y="1825335"/>
            <a:ext cx="386715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3</a:t>
            </a:r>
          </a:p>
        </p:txBody>
      </p:sp>
    </p:spTree>
    <p:extLst>
      <p:ext uri="{BB962C8B-B14F-4D97-AF65-F5344CB8AC3E}">
        <p14:creationId xmlns:p14="http://schemas.microsoft.com/office/powerpoint/2010/main" val="314433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FE5BE-4DA3-0040-85D4-10ED4DE0463A}"/>
              </a:ext>
            </a:extLst>
          </p:cNvPr>
          <p:cNvSpPr>
            <a:spLocks noGrp="1"/>
          </p:cNvSpPr>
          <p:nvPr>
            <p:ph type="body" idx="1"/>
          </p:nvPr>
        </p:nvSpPr>
        <p:spPr>
          <a:xfrm>
            <a:off x="571500" y="1681163"/>
            <a:ext cx="3927475" cy="823912"/>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7DA9CA-B66B-E34F-B1B6-BC9931475CD2}"/>
              </a:ext>
            </a:extLst>
          </p:cNvPr>
          <p:cNvSpPr>
            <a:spLocks noGrp="1"/>
          </p:cNvSpPr>
          <p:nvPr>
            <p:ph sz="half" idx="2"/>
          </p:nvPr>
        </p:nvSpPr>
        <p:spPr>
          <a:xfrm>
            <a:off x="571500" y="2505075"/>
            <a:ext cx="3927475" cy="3684588"/>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E9D562A-BDA8-6946-ADE8-8AD6EF0CF899}"/>
              </a:ext>
            </a:extLst>
          </p:cNvPr>
          <p:cNvSpPr>
            <a:spLocks noGrp="1"/>
          </p:cNvSpPr>
          <p:nvPr>
            <p:ph type="body" sz="quarter" idx="3"/>
          </p:nvPr>
        </p:nvSpPr>
        <p:spPr>
          <a:xfrm>
            <a:off x="4629150" y="1681163"/>
            <a:ext cx="3938152" cy="823912"/>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15DDEE-EBF8-934D-9120-77750C4EACDC}"/>
              </a:ext>
            </a:extLst>
          </p:cNvPr>
          <p:cNvSpPr>
            <a:spLocks noGrp="1"/>
          </p:cNvSpPr>
          <p:nvPr>
            <p:ph sz="quarter" idx="4"/>
          </p:nvPr>
        </p:nvSpPr>
        <p:spPr>
          <a:xfrm>
            <a:off x="4629150" y="2505075"/>
            <a:ext cx="3938152" cy="3684588"/>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1A12BF7-2D7E-BD40-997F-1E0233E1E2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424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Navy">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C0015E5-05D3-9748-926A-64DD9D886C2B}"/>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D1770C-BA65-584A-919E-FFBBDCA8F582}"/>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5927421"/>
      </p:ext>
    </p:extLst>
  </p:cSld>
  <p:clrMapOvr>
    <a:masterClrMapping/>
  </p:clrMapOvr>
  <p:extLst>
    <p:ext uri="{DCECCB84-F9BA-43D5-87BE-67443E8EF086}">
      <p15:sldGuideLst xmlns:p15="http://schemas.microsoft.com/office/powerpoint/2012/main">
        <p15:guide id="1" orient="horz" pos="3312"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852" y="432599"/>
            <a:ext cx="8334734" cy="466344"/>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94853"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70EF95A2-3638-6A4C-8595-132A7E066E98}"/>
              </a:ext>
            </a:extLst>
          </p:cNvPr>
          <p:cNvSpPr txBox="1"/>
          <p:nvPr userDrawn="1"/>
        </p:nvSpPr>
        <p:spPr>
          <a:xfrm>
            <a:off x="188260" y="6459142"/>
            <a:ext cx="5907740" cy="246221"/>
          </a:xfrm>
          <a:prstGeom prst="rect">
            <a:avLst/>
          </a:prstGeom>
          <a:noFill/>
        </p:spPr>
        <p:txBody>
          <a:bodyPr wrap="square" rtlCol="0">
            <a:spAutoFit/>
          </a:bodyPr>
          <a:lstStyle/>
          <a:p>
            <a:r>
              <a:rPr lang="en-US" sz="1000" b="1" dirty="0">
                <a:latin typeface="Century Gothic" panose="020B0502020202020204" pitchFamily="34" charset="0"/>
              </a:rPr>
              <a:t>Biological Safety/Environmental Health and Safety/Design, Facilities and Safety Services</a:t>
            </a:r>
          </a:p>
        </p:txBody>
      </p:sp>
      <p:pic>
        <p:nvPicPr>
          <p:cNvPr id="9" name="Picture 8">
            <a:extLst>
              <a:ext uri="{FF2B5EF4-FFF2-40B4-BE49-F238E27FC236}">
                <a16:creationId xmlns:a16="http://schemas.microsoft.com/office/drawing/2014/main" id="{943FF736-D0C6-3B4D-AD8F-F459C7F6B9D7}"/>
              </a:ext>
            </a:extLst>
          </p:cNvPr>
          <p:cNvPicPr>
            <a:picLocks noChangeAspect="1"/>
          </p:cNvPicPr>
          <p:nvPr userDrawn="1"/>
        </p:nvPicPr>
        <p:blipFill>
          <a:blip r:embed="rId17"/>
          <a:stretch>
            <a:fillRect/>
          </a:stretch>
        </p:blipFill>
        <p:spPr>
          <a:xfrm>
            <a:off x="6350147" y="6459142"/>
            <a:ext cx="2576623" cy="187879"/>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3" r:id="rId3"/>
    <p:sldLayoutId id="2147483661" r:id="rId4"/>
    <p:sldLayoutId id="2147483668" r:id="rId5"/>
    <p:sldLayoutId id="2147483669" r:id="rId6"/>
    <p:sldLayoutId id="2147483662" r:id="rId7"/>
    <p:sldLayoutId id="2147483650" r:id="rId8"/>
    <p:sldLayoutId id="2147483660" r:id="rId9"/>
    <p:sldLayoutId id="2147483667" r:id="rId10"/>
    <p:sldLayoutId id="2147483663" r:id="rId11"/>
    <p:sldLayoutId id="2147483664" r:id="rId12"/>
    <p:sldLayoutId id="2147483666" r:id="rId13"/>
    <p:sldLayoutId id="2147483665" r:id="rId14"/>
    <p:sldLayoutId id="2147483656" r:id="rId15"/>
  </p:sldLayoutIdLst>
  <p:hf hdr="0" ftr="0" dt="0"/>
  <p:txStyles>
    <p:titleStyle>
      <a:lvl1pPr algn="l" defTabSz="685800" rtl="0" eaLnBrk="1" latinLnBrk="0" hangingPunct="1">
        <a:lnSpc>
          <a:spcPct val="90000"/>
        </a:lnSpc>
        <a:spcBef>
          <a:spcPct val="0"/>
        </a:spcBef>
        <a:buNone/>
        <a:defRPr sz="2700" b="1" kern="1200">
          <a:solidFill>
            <a:schemeClr val="tx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hs.ucsb.edu/programs-services/biological-safety/biosafety-gui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ehs.ucsb.edu/programs-services/biological-safety/resources#can-psds-infect-sub" TargetMode="External"/><Relationship Id="rId4" Type="http://schemas.openxmlformats.org/officeDocument/2006/relationships/hyperlink" Target="https://www.ehs.ucsb.edu/programs-services/biological-safety/resources#bio-mirco-biolab"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labs/bmbl/index.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ehs.ucsb.edu/programs-services/biological-safety/resources#can-psds-infect-su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hs.ucsb.edu/programs-services/biological-safety/medical-wast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dir.ca.gov/title8/5199d.html" TargetMode="External"/><Relationship Id="rId2" Type="http://schemas.openxmlformats.org/officeDocument/2006/relationships/hyperlink" Target="http://www.dir.ca.gov/title8/5199.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electagents.gov/Select%20Agents%20and%20Toxins%20Exclusions.html" TargetMode="Externa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selectagents.gov/resources/APHISFinalRule.pdf" TargetMode="External"/><Relationship Id="rId4" Type="http://schemas.openxmlformats.org/officeDocument/2006/relationships/hyperlink" Target="http://www.selectagents.gov/resources/42_cfr_73_final_rule.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hs.ucsb.edu/programs-services/biological-safety/shipping-biological-material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hs.ucsb.edu/programs-services/lab-safety-chemical-hygiene/training-progra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research.ucsb.edu/research-integrity/overview" TargetMode="External"/><Relationship Id="rId5" Type="http://schemas.openxmlformats.org/officeDocument/2006/relationships/hyperlink" Target="https://www.ehs.ucsb.edu/programs-services/biological-safety/biological-use-authorizations" TargetMode="External"/><Relationship Id="rId4" Type="http://schemas.openxmlformats.org/officeDocument/2006/relationships/hyperlink" Target="https://www.ehs.ucsb.edu/sites/default/files/docs/ls/Training-Needs-Assessment%20-UCSB%20colors%202022_V2.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ehs.ucsb.edu/programs-services/biological-safety/training#fund-bio-train" TargetMode="External"/><Relationship Id="rId2" Type="http://schemas.openxmlformats.org/officeDocument/2006/relationships/hyperlink" Target="https://www.ehs.ucsb.edu/programs-services/biological-safety/training#blood-path-train" TargetMode="External"/><Relationship Id="rId1" Type="http://schemas.openxmlformats.org/officeDocument/2006/relationships/slideLayout" Target="../slideLayouts/slideLayout4.xml"/><Relationship Id="rId5" Type="http://schemas.openxmlformats.org/officeDocument/2006/relationships/hyperlink" Target="https://www.dir.ca.gov/title8/5199d.html" TargetMode="External"/><Relationship Id="rId4" Type="http://schemas.openxmlformats.org/officeDocument/2006/relationships/hyperlink" Target="https://www.ehs.ucsb.edu/programs-services/biological-safety/training#aerosol-trans-trai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hs.ucsb.edu/workcomp" TargetMode="External"/><Relationship Id="rId2" Type="http://schemas.openxmlformats.org/officeDocument/2006/relationships/hyperlink" Target="https://www.ehs.ucsb.edu/riskmanagement/3rd-party-incidents" TargetMode="Externa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s://www.ehs.ucsb.edu/programs-services/workers-compensatio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ehs.ucsb.edu/programs-services/biological-safety/resources#cal-dept-phmw-train" TargetMode="External"/><Relationship Id="rId13" Type="http://schemas.openxmlformats.org/officeDocument/2006/relationships/hyperlink" Target="https://www.ehs.ucsb.edu/programs-services/biological-safety/resources#auto-guide" TargetMode="External"/><Relationship Id="rId18" Type="http://schemas.openxmlformats.org/officeDocument/2006/relationships/hyperlink" Target="https://www.ehs.ucsb.edu/programs-services/biological-safety/resources#who-lab-bio-man" TargetMode="External"/><Relationship Id="rId3" Type="http://schemas.openxmlformats.org/officeDocument/2006/relationships/hyperlink" Target="https://www.ehs.ucsb.edu/programs-services/biological-safety/resources" TargetMode="External"/><Relationship Id="rId7" Type="http://schemas.openxmlformats.org/officeDocument/2006/relationships/hyperlink" Target="https://www.cdc.gov/labs/bmbl/index.html" TargetMode="External"/><Relationship Id="rId12" Type="http://schemas.openxmlformats.org/officeDocument/2006/relationships/hyperlink" Target="https://www.ehs.ucsb.edu/programs-services/biological-safety/resources#guide-disinfect-ster-hcf" TargetMode="External"/><Relationship Id="rId17" Type="http://schemas.openxmlformats.org/officeDocument/2006/relationships/hyperlink" Target="https://www.ehs.ucsb.edu/programs-services/biological-safety/resources#safe-work-practice-wildlife" TargetMode="External"/><Relationship Id="rId2" Type="http://schemas.openxmlformats.org/officeDocument/2006/relationships/notesSlide" Target="../notesSlides/notesSlide12.xml"/><Relationship Id="rId16" Type="http://schemas.openxmlformats.org/officeDocument/2006/relationships/hyperlink" Target="https://www.ehs.ucsb.edu/programs-services/biological-safety/resources#review-lab-acquire-infect" TargetMode="External"/><Relationship Id="rId1" Type="http://schemas.openxmlformats.org/officeDocument/2006/relationships/slideLayout" Target="../slideLayouts/slideLayout4.xml"/><Relationship Id="rId6" Type="http://schemas.openxmlformats.org/officeDocument/2006/relationships/hyperlink" Target="https://www.ehs.ucsb.edu/programs-services/biological-safety/resources#bio-safe-cab-basic" TargetMode="External"/><Relationship Id="rId11" Type="http://schemas.openxmlformats.org/officeDocument/2006/relationships/hyperlink" Target="https://www.ehs.ucsb.edu/programs-services/biological-safety/resources#environ-prot-agent-reg-disinfect" TargetMode="External"/><Relationship Id="rId5" Type="http://schemas.openxmlformats.org/officeDocument/2006/relationships/hyperlink" Target="https://www.ehs.ucsb.edu/programs-services/biological-safety/resources#amer-soc-micro-guide-bio-teach-lab" TargetMode="External"/><Relationship Id="rId15" Type="http://schemas.openxmlformats.org/officeDocument/2006/relationships/hyperlink" Target="https://www.ehs.ucsb.edu/programs-services/biological-safety/resources#nat-select-agent-reg" TargetMode="External"/><Relationship Id="rId10" Type="http://schemas.openxmlformats.org/officeDocument/2006/relationships/hyperlink" Target="https://www.ehs.ucsb.edu/programs-services/biological-safety/resources#data-lab-acquired-infect" TargetMode="External"/><Relationship Id="rId4" Type="http://schemas.openxmlformats.org/officeDocument/2006/relationships/hyperlink" Target="https://www.ehs.ucsb.edu/programs-services/biological-safety/resources#absa-risk-group" TargetMode="External"/><Relationship Id="rId9" Type="http://schemas.openxmlformats.org/officeDocument/2006/relationships/hyperlink" Target="https://www.ehs.ucsb.edu/programs-services/biological-safety/resources#can-psds-infect-sub" TargetMode="External"/><Relationship Id="rId14" Type="http://schemas.openxmlformats.org/officeDocument/2006/relationships/hyperlink" Target="https://www.ehs.ucsb.edu/programs-services/biological-safety/resources#nih-guide-recombinant"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dir.ca.gov/title8/5144.html" TargetMode="External"/><Relationship Id="rId13" Type="http://schemas.openxmlformats.org/officeDocument/2006/relationships/hyperlink" Target="https://www.phmsa.dot.gov/sites/phmsa.dot.gov/files/2020-04/Transporting-Infectious-Substances-Safely.pdf" TargetMode="External"/><Relationship Id="rId3" Type="http://schemas.openxmlformats.org/officeDocument/2006/relationships/hyperlink" Target="http://www.osha.gov/pls/oshaweb/owadisp.show_document?p_table=standards&amp;p_id=10051" TargetMode="External"/><Relationship Id="rId7" Type="http://schemas.openxmlformats.org/officeDocument/2006/relationships/hyperlink" Target="http://www.osha.gov/pls/oshaweb/owadisp.show_document?p_id=12716&amp;p_table=standards" TargetMode="External"/><Relationship Id="rId12" Type="http://schemas.openxmlformats.org/officeDocument/2006/relationships/hyperlink" Target="http://www.selectagents.gov/resources/APHISFinalRule.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www.dir.ca.gov/title8/5154_1.html" TargetMode="External"/><Relationship Id="rId11" Type="http://schemas.openxmlformats.org/officeDocument/2006/relationships/hyperlink" Target="http://www.selectagents.gov/resources/42_cfr_73_final_rule.pdf" TargetMode="External"/><Relationship Id="rId5" Type="http://schemas.openxmlformats.org/officeDocument/2006/relationships/hyperlink" Target="https://www.cdph.ca.gov/programs/ceh/drsem/cdph%20document%20library/emb/medicalwaste/medicalwastemanagementact.pdf" TargetMode="External"/><Relationship Id="rId15" Type="http://schemas.openxmlformats.org/officeDocument/2006/relationships/hyperlink" Target="chrome-extension://efaidnbmnnnibpcajpcglclefindmkaj/https:/osp.od.nih.gov/wp-content/uploads/NIH_Guidelines.pdf" TargetMode="External"/><Relationship Id="rId10" Type="http://schemas.openxmlformats.org/officeDocument/2006/relationships/hyperlink" Target="https://www.dir.ca.gov/title8/5199-1.html#:~:text=Zoonotic%20aerosol%20transmissible%20pathogen%20(Zoonotic,or%20by%20an%20airborne%20route." TargetMode="External"/><Relationship Id="rId4" Type="http://schemas.openxmlformats.org/officeDocument/2006/relationships/hyperlink" Target="http://www.dir.ca.gov/title8/5193.HTML" TargetMode="External"/><Relationship Id="rId9" Type="http://schemas.openxmlformats.org/officeDocument/2006/relationships/hyperlink" Target="http://www.dir.ca.gov/title8/5199.html" TargetMode="External"/><Relationship Id="rId14" Type="http://schemas.openxmlformats.org/officeDocument/2006/relationships/hyperlink" Target="https://www.cdc.gov/labtraining/training-courses/packing-shipping-division-6.2-material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mailto:Biosafety@ehs.ucsb.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Bishop@ucsb.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osp.od.nih.gov/wp-content/uploads/NIH_Guidelines.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osp.od.nih.gov/wp-content/uploads/NIH_Guidelines.pdf" TargetMode="External"/><Relationship Id="rId7" Type="http://schemas.openxmlformats.org/officeDocument/2006/relationships/hyperlink" Target="https://www.ehs.ucsb.edu/sites/default/files/docs/bs/FAQs_Experiments_Exempt_NIH_Guide.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selectagents.gov/SelectAgentsandToxinsList.html" TargetMode="External"/><Relationship Id="rId5" Type="http://schemas.openxmlformats.org/officeDocument/2006/relationships/hyperlink" Target="https://www.ehs.ucsb.edu/sites/default/files/docs/bs/Animal_experiments_covered.pdf" TargetMode="External"/><Relationship Id="rId4" Type="http://schemas.openxmlformats.org/officeDocument/2006/relationships/hyperlink" Target="https://www.ehs.ucsb.edu/sites/default/files/docs/bs/Biosafety%20Considerations%20-%20NIH%20OSP%20GDMO%20Reference%20April%202024.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hs.ucsb.edu/sites/default/files/docs/bs/Biosafety%20Considerations%20-%20NIH%20OSP%20GDMO%20Reference%20April%202024.pdf" TargetMode="External"/><Relationship Id="rId2" Type="http://schemas.openxmlformats.org/officeDocument/2006/relationships/hyperlink" Target="https://osp.od.nih.gov/wp-content/uploads/NIH_Guidelines.pdf" TargetMode="External"/><Relationship Id="rId1" Type="http://schemas.openxmlformats.org/officeDocument/2006/relationships/slideLayout" Target="../slideLayouts/slideLayout4.xml"/><Relationship Id="rId6" Type="http://schemas.openxmlformats.org/officeDocument/2006/relationships/hyperlink" Target="https://www.ehs.ucsb.edu/sites/default/files/docs/bs/FAQs_Experiments_Exempt_NIH_Guide.pdf" TargetMode="External"/><Relationship Id="rId5" Type="http://schemas.openxmlformats.org/officeDocument/2006/relationships/hyperlink" Target="https://www.selectagents.gov/SelectAgentsandToxinsList.html" TargetMode="External"/><Relationship Id="rId4" Type="http://schemas.openxmlformats.org/officeDocument/2006/relationships/hyperlink" Target="https://www.ehs.ucsb.edu/sites/default/files/docs/bs/Animal_experiments_covered.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hs.ucsb.edu/programs-services/biological-safety/biological-use-authorization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hs.ucsb.edu/programs-services/biological-safety/biosafety-cabinets" TargetMode="External"/><Relationship Id="rId1" Type="http://schemas.openxmlformats.org/officeDocument/2006/relationships/slideLayout" Target="../slideLayouts/slideLayout4.xml"/><Relationship Id="rId4" Type="http://schemas.openxmlformats.org/officeDocument/2006/relationships/hyperlink" Target="https://www.ehs.ucsb.edu/sites/default/files/docs/bs/e.%20UC%20Price%20List%20Attachment%20B.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2B1A-D252-6946-B849-0A271A80BD99}"/>
              </a:ext>
            </a:extLst>
          </p:cNvPr>
          <p:cNvSpPr>
            <a:spLocks noGrp="1"/>
          </p:cNvSpPr>
          <p:nvPr>
            <p:ph type="ctrTitle"/>
          </p:nvPr>
        </p:nvSpPr>
        <p:spPr/>
        <p:txBody>
          <a:bodyPr/>
          <a:lstStyle/>
          <a:p>
            <a:r>
              <a:rPr lang="en-US" dirty="0"/>
              <a:t>A guide to UCSB’s Biological Safety Program</a:t>
            </a:r>
          </a:p>
        </p:txBody>
      </p:sp>
      <p:sp>
        <p:nvSpPr>
          <p:cNvPr id="3" name="Subtitle 2">
            <a:extLst>
              <a:ext uri="{FF2B5EF4-FFF2-40B4-BE49-F238E27FC236}">
                <a16:creationId xmlns:a16="http://schemas.microsoft.com/office/drawing/2014/main" id="{05998DB1-FA48-1E40-9FB4-26D238984153}"/>
              </a:ext>
            </a:extLst>
          </p:cNvPr>
          <p:cNvSpPr>
            <a:spLocks noGrp="1"/>
          </p:cNvSpPr>
          <p:nvPr>
            <p:ph type="subTitle" idx="1"/>
          </p:nvPr>
        </p:nvSpPr>
        <p:spPr>
          <a:xfrm>
            <a:off x="317809" y="2553763"/>
            <a:ext cx="8452118" cy="553119"/>
          </a:xfrm>
        </p:spPr>
        <p:txBody>
          <a:bodyPr>
            <a:normAutofit/>
          </a:bodyPr>
          <a:lstStyle/>
          <a:p>
            <a:r>
              <a:rPr lang="en-US" sz="1600" dirty="0"/>
              <a:t>https://www.ehs.ucsb.edu/programs-services/biological-safety</a:t>
            </a:r>
          </a:p>
          <a:p>
            <a:endParaRPr lang="en-US" sz="1600" dirty="0"/>
          </a:p>
        </p:txBody>
      </p:sp>
      <p:sp>
        <p:nvSpPr>
          <p:cNvPr id="4" name="Text Placeholder 3">
            <a:extLst>
              <a:ext uri="{FF2B5EF4-FFF2-40B4-BE49-F238E27FC236}">
                <a16:creationId xmlns:a16="http://schemas.microsoft.com/office/drawing/2014/main" id="{8AF99438-C78E-BA44-9DDC-6BF05FED57F1}"/>
              </a:ext>
            </a:extLst>
          </p:cNvPr>
          <p:cNvSpPr>
            <a:spLocks noGrp="1"/>
          </p:cNvSpPr>
          <p:nvPr>
            <p:ph type="body" sz="quarter" idx="10"/>
          </p:nvPr>
        </p:nvSpPr>
        <p:spPr/>
        <p:txBody>
          <a:bodyPr/>
          <a:lstStyle/>
          <a:p>
            <a:r>
              <a:rPr lang="en-US" dirty="0"/>
              <a:t>07/19/2024</a:t>
            </a:r>
          </a:p>
        </p:txBody>
      </p:sp>
      <p:sp>
        <p:nvSpPr>
          <p:cNvPr id="5" name="Text Placeholder 4">
            <a:extLst>
              <a:ext uri="{FF2B5EF4-FFF2-40B4-BE49-F238E27FC236}">
                <a16:creationId xmlns:a16="http://schemas.microsoft.com/office/drawing/2014/main" id="{E7E257D1-9494-204D-B488-30174245C08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2792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Lab-Specific Biosafety Manual </a:t>
            </a:r>
          </a:p>
        </p:txBody>
      </p:sp>
      <p:sp>
        <p:nvSpPr>
          <p:cNvPr id="5" name="Content Placeholder 4">
            <a:extLst>
              <a:ext uri="{FF2B5EF4-FFF2-40B4-BE49-F238E27FC236}">
                <a16:creationId xmlns:a16="http://schemas.microsoft.com/office/drawing/2014/main" id="{5F8B20D5-54E5-40A3-B421-7189AE47D213}"/>
              </a:ext>
            </a:extLst>
          </p:cNvPr>
          <p:cNvSpPr>
            <a:spLocks noGrp="1"/>
          </p:cNvSpPr>
          <p:nvPr>
            <p:ph sz="half" idx="1"/>
          </p:nvPr>
        </p:nvSpPr>
        <p:spPr>
          <a:xfrm>
            <a:off x="674758" y="1946216"/>
            <a:ext cx="7774921" cy="4661672"/>
          </a:xfrm>
        </p:spPr>
        <p:txBody>
          <a:bodyPr>
            <a:normAutofit/>
          </a:bodyPr>
          <a:lstStyle/>
          <a:p>
            <a:pPr>
              <a:lnSpc>
                <a:spcPct val="130000"/>
              </a:lnSpc>
              <a:spcBef>
                <a:spcPts val="0"/>
              </a:spcBef>
            </a:pPr>
            <a:r>
              <a:rPr lang="en-US" sz="1800" dirty="0"/>
              <a:t>Biological Use Authorization</a:t>
            </a:r>
          </a:p>
          <a:p>
            <a:pPr>
              <a:lnSpc>
                <a:spcPct val="130000"/>
              </a:lnSpc>
              <a:spcBef>
                <a:spcPts val="0"/>
              </a:spcBef>
            </a:pPr>
            <a:r>
              <a:rPr lang="en-US" sz="1800" dirty="0"/>
              <a:t>Exposure control plans, as applicable</a:t>
            </a:r>
          </a:p>
          <a:p>
            <a:pPr>
              <a:lnSpc>
                <a:spcPct val="130000"/>
              </a:lnSpc>
              <a:spcBef>
                <a:spcPts val="0"/>
              </a:spcBef>
            </a:pPr>
            <a:r>
              <a:rPr lang="en-US" sz="1800" dirty="0"/>
              <a:t>Lab-specific Standard Operating Procedures (SOPs)</a:t>
            </a:r>
          </a:p>
          <a:p>
            <a:pPr>
              <a:lnSpc>
                <a:spcPct val="130000"/>
              </a:lnSpc>
              <a:spcBef>
                <a:spcPts val="0"/>
              </a:spcBef>
            </a:pPr>
            <a:r>
              <a:rPr lang="en-US" sz="1800" dirty="0"/>
              <a:t>Reference UCSB EHS </a:t>
            </a:r>
            <a:r>
              <a:rPr lang="en-US" sz="1800" dirty="0">
                <a:hlinkClick r:id="rId3"/>
              </a:rPr>
              <a:t>Biosafety Guide</a:t>
            </a:r>
            <a:endParaRPr lang="en-US" sz="1800" dirty="0"/>
          </a:p>
          <a:p>
            <a:pPr>
              <a:lnSpc>
                <a:spcPct val="130000"/>
              </a:lnSpc>
              <a:spcBef>
                <a:spcPts val="0"/>
              </a:spcBef>
            </a:pPr>
            <a:r>
              <a:rPr lang="en-US" sz="1800" dirty="0">
                <a:hlinkClick r:id="rId4"/>
              </a:rPr>
              <a:t>Biosafety in Microbiological and Biomedical Laboratories 6th ed. (CDC &amp; NIH)</a:t>
            </a:r>
            <a:endParaRPr lang="en-US" sz="1800" dirty="0"/>
          </a:p>
          <a:p>
            <a:pPr>
              <a:lnSpc>
                <a:spcPct val="130000"/>
              </a:lnSpc>
              <a:spcBef>
                <a:spcPts val="0"/>
              </a:spcBef>
            </a:pPr>
            <a:r>
              <a:rPr lang="en-US" sz="1800" dirty="0"/>
              <a:t>Agent summaries, as applicable, </a:t>
            </a:r>
            <a:r>
              <a:rPr lang="en-US" sz="1800" dirty="0">
                <a:hlinkClick r:id="rId5"/>
              </a:rPr>
              <a:t>Canadian PSDS for Infectious Substances</a:t>
            </a:r>
            <a:endParaRPr lang="en-US" sz="1800" dirty="0"/>
          </a:p>
          <a:p>
            <a:pPr>
              <a:lnSpc>
                <a:spcPct val="130000"/>
              </a:lnSpc>
              <a:spcBef>
                <a:spcPts val="0"/>
              </a:spcBef>
            </a:pPr>
            <a:endParaRPr lang="en-US" sz="1800" dirty="0"/>
          </a:p>
          <a:p>
            <a:pPr>
              <a:lnSpc>
                <a:spcPct val="130000"/>
              </a:lnSpc>
              <a:spcBef>
                <a:spcPts val="0"/>
              </a:spcBef>
            </a:pPr>
            <a:endParaRPr lang="en-US" sz="1800" dirty="0"/>
          </a:p>
          <a:p>
            <a:pPr marL="0" indent="0">
              <a:lnSpc>
                <a:spcPct val="130000"/>
              </a:lnSpc>
              <a:spcBef>
                <a:spcPts val="0"/>
              </a:spcBef>
              <a:buNone/>
            </a:pPr>
            <a:endParaRPr lang="en-US" sz="1800" dirty="0"/>
          </a:p>
        </p:txBody>
      </p:sp>
    </p:spTree>
    <p:extLst>
      <p:ext uri="{BB962C8B-B14F-4D97-AF65-F5344CB8AC3E}">
        <p14:creationId xmlns:p14="http://schemas.microsoft.com/office/powerpoint/2010/main" val="403292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1150828"/>
          </a:xfrm>
        </p:spPr>
        <p:txBody>
          <a:bodyPr/>
          <a:lstStyle/>
          <a:p>
            <a:pPr>
              <a:lnSpc>
                <a:spcPct val="130000"/>
              </a:lnSpc>
              <a:spcBef>
                <a:spcPts val="0"/>
              </a:spcBef>
            </a:pPr>
            <a:r>
              <a:rPr lang="en-US" sz="2800" dirty="0">
                <a:hlinkClick r:id="rId3"/>
              </a:rPr>
              <a:t>Biosafety in Microbiological and Biomedical Laboratories 6th ed. (CDC &amp; NIH)</a:t>
            </a:r>
            <a:endParaRPr lang="en-US" sz="2800" dirty="0"/>
          </a:p>
        </p:txBody>
      </p:sp>
      <p:sp>
        <p:nvSpPr>
          <p:cNvPr id="5" name="Content Placeholder 4">
            <a:extLst>
              <a:ext uri="{FF2B5EF4-FFF2-40B4-BE49-F238E27FC236}">
                <a16:creationId xmlns:a16="http://schemas.microsoft.com/office/drawing/2014/main" id="{5F8B20D5-54E5-40A3-B421-7189AE47D213}"/>
              </a:ext>
            </a:extLst>
          </p:cNvPr>
          <p:cNvSpPr>
            <a:spLocks noGrp="1"/>
          </p:cNvSpPr>
          <p:nvPr>
            <p:ph sz="half" idx="1"/>
          </p:nvPr>
        </p:nvSpPr>
        <p:spPr>
          <a:xfrm>
            <a:off x="727469" y="1944414"/>
            <a:ext cx="7541917" cy="2238703"/>
          </a:xfrm>
        </p:spPr>
        <p:txBody>
          <a:bodyPr>
            <a:normAutofit fontScale="92500" lnSpcReduction="20000"/>
          </a:bodyPr>
          <a:lstStyle/>
          <a:p>
            <a:pPr>
              <a:lnSpc>
                <a:spcPct val="110000"/>
              </a:lnSpc>
            </a:pPr>
            <a:r>
              <a:rPr lang="en-US" sz="1800" dirty="0"/>
              <a:t>This manual describes the combinations of standard and special microbiological practices, safety equipment, and facilities constituting biosafety levels 1-4, which are recommended for work with a variety of infectious agents in various laboratory settings. </a:t>
            </a:r>
          </a:p>
          <a:p>
            <a:pPr>
              <a:lnSpc>
                <a:spcPct val="110000"/>
              </a:lnSpc>
            </a:pPr>
            <a:r>
              <a:rPr lang="en-US" sz="1800" dirty="0"/>
              <a:t>The latest edition is augmented to cover decontamination and sterilization, biological toxins, and infectious agent summary statements.</a:t>
            </a:r>
          </a:p>
          <a:p>
            <a:pPr>
              <a:lnSpc>
                <a:spcPct val="110000"/>
              </a:lnSpc>
            </a:pPr>
            <a:r>
              <a:rPr lang="en-US" sz="1800" dirty="0"/>
              <a:t>Available for download at the bottom of the page linked above</a:t>
            </a:r>
          </a:p>
          <a:p>
            <a:pPr marL="0" indent="0">
              <a:lnSpc>
                <a:spcPct val="110000"/>
              </a:lnSpc>
              <a:buNone/>
            </a:pPr>
            <a:endParaRPr lang="en-US" sz="1600" dirty="0"/>
          </a:p>
          <a:p>
            <a:pPr>
              <a:lnSpc>
                <a:spcPct val="110000"/>
              </a:lnSpc>
              <a:spcBef>
                <a:spcPts val="0"/>
              </a:spcBef>
            </a:pPr>
            <a:endParaRPr lang="en-US" sz="1600" dirty="0"/>
          </a:p>
          <a:p>
            <a:pPr marL="0" indent="0">
              <a:lnSpc>
                <a:spcPct val="110000"/>
              </a:lnSpc>
              <a:spcBef>
                <a:spcPts val="0"/>
              </a:spcBef>
              <a:buNone/>
            </a:pPr>
            <a:endParaRPr lang="en-US" sz="1600" dirty="0"/>
          </a:p>
        </p:txBody>
      </p:sp>
      <p:pic>
        <p:nvPicPr>
          <p:cNvPr id="7" name="Picture 6">
            <a:extLst>
              <a:ext uri="{FF2B5EF4-FFF2-40B4-BE49-F238E27FC236}">
                <a16:creationId xmlns:a16="http://schemas.microsoft.com/office/drawing/2014/main" id="{B0D26F94-40EB-43A0-8EDF-BB0EA57B61E4}"/>
              </a:ext>
            </a:extLst>
          </p:cNvPr>
          <p:cNvPicPr>
            <a:picLocks noChangeAspect="1"/>
          </p:cNvPicPr>
          <p:nvPr/>
        </p:nvPicPr>
        <p:blipFill>
          <a:blip r:embed="rId4"/>
          <a:stretch>
            <a:fillRect/>
          </a:stretch>
        </p:blipFill>
        <p:spPr>
          <a:xfrm>
            <a:off x="4443006" y="4297417"/>
            <a:ext cx="4156971" cy="1830113"/>
          </a:xfrm>
          <a:prstGeom prst="rect">
            <a:avLst/>
          </a:prstGeom>
        </p:spPr>
      </p:pic>
    </p:spTree>
    <p:extLst>
      <p:ext uri="{BB962C8B-B14F-4D97-AF65-F5344CB8AC3E}">
        <p14:creationId xmlns:p14="http://schemas.microsoft.com/office/powerpoint/2010/main" val="132499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1BBDA-F5CB-4BB2-8F25-4DF3B4CAD432}"/>
              </a:ext>
            </a:extLst>
          </p:cNvPr>
          <p:cNvPicPr>
            <a:picLocks noChangeAspect="1"/>
          </p:cNvPicPr>
          <p:nvPr/>
        </p:nvPicPr>
        <p:blipFill rotWithShape="1">
          <a:blip r:embed="rId3"/>
          <a:srcRect l="12989" t="13522" r="22643" b="12343"/>
          <a:stretch/>
        </p:blipFill>
        <p:spPr>
          <a:xfrm>
            <a:off x="294289" y="1038571"/>
            <a:ext cx="5885793" cy="3636579"/>
          </a:xfrm>
          <a:prstGeom prst="rect">
            <a:avLst/>
          </a:prstGeom>
        </p:spPr>
      </p:pic>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590675"/>
          </a:xfrm>
        </p:spPr>
        <p:txBody>
          <a:bodyPr/>
          <a:lstStyle/>
          <a:p>
            <a:pPr>
              <a:lnSpc>
                <a:spcPct val="130000"/>
              </a:lnSpc>
              <a:spcBef>
                <a:spcPts val="0"/>
              </a:spcBef>
            </a:pPr>
            <a:r>
              <a:rPr lang="en-US" sz="2800" dirty="0">
                <a:hlinkClick r:id="rId4"/>
              </a:rPr>
              <a:t>Canadian PSDS for Infectious Substances</a:t>
            </a:r>
            <a:endParaRPr lang="en-US" sz="2800" dirty="0"/>
          </a:p>
        </p:txBody>
      </p:sp>
      <p:sp>
        <p:nvSpPr>
          <p:cNvPr id="5" name="Content Placeholder 4">
            <a:extLst>
              <a:ext uri="{FF2B5EF4-FFF2-40B4-BE49-F238E27FC236}">
                <a16:creationId xmlns:a16="http://schemas.microsoft.com/office/drawing/2014/main" id="{5F8B20D5-54E5-40A3-B421-7189AE47D213}"/>
              </a:ext>
            </a:extLst>
          </p:cNvPr>
          <p:cNvSpPr>
            <a:spLocks noGrp="1"/>
          </p:cNvSpPr>
          <p:nvPr>
            <p:ph sz="half" idx="1"/>
          </p:nvPr>
        </p:nvSpPr>
        <p:spPr>
          <a:xfrm>
            <a:off x="3111061" y="2500254"/>
            <a:ext cx="5492400" cy="3503104"/>
          </a:xfrm>
        </p:spPr>
        <p:txBody>
          <a:bodyPr>
            <a:noAutofit/>
          </a:bodyPr>
          <a:lstStyle/>
          <a:p>
            <a:pPr>
              <a:lnSpc>
                <a:spcPct val="130000"/>
              </a:lnSpc>
              <a:spcBef>
                <a:spcPts val="0"/>
              </a:spcBef>
            </a:pPr>
            <a:r>
              <a:rPr lang="en-US" sz="1600" dirty="0"/>
              <a:t>The BUA needs to contain a summary of characteristics for the infectious substances used in the project</a:t>
            </a:r>
          </a:p>
          <a:p>
            <a:pPr>
              <a:lnSpc>
                <a:spcPct val="130000"/>
              </a:lnSpc>
              <a:spcBef>
                <a:spcPts val="0"/>
              </a:spcBef>
            </a:pPr>
            <a:r>
              <a:rPr lang="en-US" sz="1600" dirty="0"/>
              <a:t>DHHS NIH and CDC refer to Canada’s Pathogen Safety Data Sheets, for infectious agent summaries </a:t>
            </a:r>
          </a:p>
          <a:p>
            <a:pPr>
              <a:lnSpc>
                <a:spcPct val="130000"/>
              </a:lnSpc>
              <a:spcBef>
                <a:spcPts val="0"/>
              </a:spcBef>
            </a:pPr>
            <a:r>
              <a:rPr lang="en-US" sz="1600" dirty="0"/>
              <a:t>Summaries cover pathogenicity/toxicity, infectious dose, susceptibility to disinfectants, survival outside the host, and lab acquired infections</a:t>
            </a:r>
          </a:p>
          <a:p>
            <a:pPr>
              <a:lnSpc>
                <a:spcPct val="130000"/>
              </a:lnSpc>
              <a:spcBef>
                <a:spcPts val="0"/>
              </a:spcBef>
            </a:pPr>
            <a:r>
              <a:rPr lang="en-US" sz="1600" dirty="0"/>
              <a:t>If an agent summary is not available, please work with the BSO to document a risk assessment of the agent(s)</a:t>
            </a:r>
          </a:p>
          <a:p>
            <a:pPr>
              <a:lnSpc>
                <a:spcPct val="130000"/>
              </a:lnSpc>
              <a:spcBef>
                <a:spcPts val="0"/>
              </a:spcBef>
            </a:pPr>
            <a:endParaRPr lang="en-US" sz="1600" dirty="0"/>
          </a:p>
          <a:p>
            <a:pPr>
              <a:lnSpc>
                <a:spcPct val="130000"/>
              </a:lnSpc>
              <a:spcBef>
                <a:spcPts val="0"/>
              </a:spcBef>
            </a:pPr>
            <a:endParaRPr lang="en-US" sz="1600" dirty="0"/>
          </a:p>
          <a:p>
            <a:pPr marL="0" indent="0">
              <a:lnSpc>
                <a:spcPct val="130000"/>
              </a:lnSpc>
              <a:spcBef>
                <a:spcPts val="0"/>
              </a:spcBef>
              <a:buNone/>
            </a:pPr>
            <a:endParaRPr lang="en-US" sz="1600" dirty="0"/>
          </a:p>
        </p:txBody>
      </p:sp>
    </p:spTree>
    <p:extLst>
      <p:ext uri="{BB962C8B-B14F-4D97-AF65-F5344CB8AC3E}">
        <p14:creationId xmlns:p14="http://schemas.microsoft.com/office/powerpoint/2010/main" val="14840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4FA3-9E40-4298-9723-6D5A8D8843AD}"/>
              </a:ext>
            </a:extLst>
          </p:cNvPr>
          <p:cNvSpPr>
            <a:spLocks noGrp="1"/>
          </p:cNvSpPr>
          <p:nvPr>
            <p:ph type="title"/>
          </p:nvPr>
        </p:nvSpPr>
        <p:spPr/>
        <p:txBody>
          <a:bodyPr/>
          <a:lstStyle/>
          <a:p>
            <a:r>
              <a:rPr lang="en-US" dirty="0"/>
              <a:t>Personal Protective Equipment: Lab Coats</a:t>
            </a:r>
          </a:p>
        </p:txBody>
      </p:sp>
      <p:sp>
        <p:nvSpPr>
          <p:cNvPr id="3" name="Content Placeholder 2">
            <a:extLst>
              <a:ext uri="{FF2B5EF4-FFF2-40B4-BE49-F238E27FC236}">
                <a16:creationId xmlns:a16="http://schemas.microsoft.com/office/drawing/2014/main" id="{A960357B-4511-4A9E-8B84-564AB83E66D9}"/>
              </a:ext>
            </a:extLst>
          </p:cNvPr>
          <p:cNvSpPr>
            <a:spLocks noGrp="1"/>
          </p:cNvSpPr>
          <p:nvPr>
            <p:ph idx="1"/>
          </p:nvPr>
        </p:nvSpPr>
        <p:spPr>
          <a:xfrm>
            <a:off x="562042" y="1456530"/>
            <a:ext cx="7995802" cy="4626769"/>
          </a:xfrm>
        </p:spPr>
        <p:txBody>
          <a:bodyPr>
            <a:normAutofit fontScale="92500" lnSpcReduction="10000"/>
          </a:bodyPr>
          <a:lstStyle/>
          <a:p>
            <a:pPr algn="l">
              <a:lnSpc>
                <a:spcPct val="110000"/>
              </a:lnSpc>
            </a:pPr>
            <a:r>
              <a:rPr lang="en-US" b="0" i="0" dirty="0">
                <a:solidFill>
                  <a:srgbClr val="000000"/>
                </a:solidFill>
                <a:effectLst/>
              </a:rPr>
              <a:t>Obtain 2 liquid impervious pin-striped, cuffed lab coats, so that while one is laundered, there is another available for use</a:t>
            </a:r>
          </a:p>
          <a:p>
            <a:pPr>
              <a:lnSpc>
                <a:spcPct val="110000"/>
              </a:lnSpc>
            </a:pPr>
            <a:r>
              <a:rPr lang="en-US" b="0" i="0" dirty="0">
                <a:solidFill>
                  <a:srgbClr val="000000"/>
                </a:solidFill>
                <a:effectLst/>
              </a:rPr>
              <a:t>Wear a cuffed lab coat at the BSC, or pull the disposable gloves up and over the cuffs </a:t>
            </a:r>
          </a:p>
          <a:p>
            <a:pPr algn="l">
              <a:lnSpc>
                <a:spcPct val="110000"/>
              </a:lnSpc>
            </a:pPr>
            <a:r>
              <a:rPr lang="en-US" dirty="0">
                <a:solidFill>
                  <a:srgbClr val="000000"/>
                </a:solidFill>
              </a:rPr>
              <a:t>Ensure lab coats are visible clean</a:t>
            </a:r>
          </a:p>
          <a:p>
            <a:pPr>
              <a:lnSpc>
                <a:spcPct val="110000"/>
              </a:lnSpc>
            </a:pPr>
            <a:r>
              <a:rPr lang="en-US" b="0" i="0" dirty="0">
                <a:solidFill>
                  <a:srgbClr val="000000"/>
                </a:solidFill>
                <a:effectLst/>
              </a:rPr>
              <a:t>Store the clean lab coat in a drawer or similar, out of any splash zone</a:t>
            </a:r>
            <a:endParaRPr lang="en-US" dirty="0">
              <a:solidFill>
                <a:srgbClr val="000000"/>
              </a:solidFill>
            </a:endParaRPr>
          </a:p>
          <a:p>
            <a:pPr algn="l">
              <a:lnSpc>
                <a:spcPct val="110000"/>
              </a:lnSpc>
            </a:pPr>
            <a:r>
              <a:rPr lang="en-US" b="0" i="0" dirty="0">
                <a:solidFill>
                  <a:srgbClr val="000000"/>
                </a:solidFill>
                <a:effectLst/>
              </a:rPr>
              <a:t>In case of gross contamination, autoclave the lab coat before dropping off for laundering</a:t>
            </a:r>
          </a:p>
          <a:p>
            <a:pPr>
              <a:lnSpc>
                <a:spcPct val="110000"/>
              </a:lnSpc>
            </a:pPr>
            <a:r>
              <a:rPr lang="en-US" dirty="0">
                <a:solidFill>
                  <a:srgbClr val="000000"/>
                </a:solidFill>
              </a:rPr>
              <a:t>L</a:t>
            </a:r>
            <a:r>
              <a:rPr lang="en-US" b="0" i="0" dirty="0">
                <a:solidFill>
                  <a:srgbClr val="000000"/>
                </a:solidFill>
                <a:effectLst/>
              </a:rPr>
              <a:t>aundered by Mission </a:t>
            </a:r>
            <a:r>
              <a:rPr lang="en-US" dirty="0">
                <a:solidFill>
                  <a:srgbClr val="000000"/>
                </a:solidFill>
              </a:rPr>
              <a:t>L</a:t>
            </a:r>
            <a:r>
              <a:rPr lang="en-US" b="0" i="0" dirty="0">
                <a:solidFill>
                  <a:srgbClr val="000000"/>
                </a:solidFill>
                <a:effectLst/>
              </a:rPr>
              <a:t>inen</a:t>
            </a:r>
          </a:p>
          <a:p>
            <a:pPr algn="l">
              <a:lnSpc>
                <a:spcPct val="110000"/>
              </a:lnSpc>
            </a:pPr>
            <a:r>
              <a:rPr lang="en-US" b="0" i="0" dirty="0">
                <a:solidFill>
                  <a:srgbClr val="000000"/>
                </a:solidFill>
                <a:effectLst/>
              </a:rPr>
              <a:t>Drop off and pick up on Tuesdays at </a:t>
            </a:r>
          </a:p>
          <a:p>
            <a:pPr lvl="1">
              <a:lnSpc>
                <a:spcPct val="110000"/>
              </a:lnSpc>
              <a:spcBef>
                <a:spcPts val="0"/>
              </a:spcBef>
            </a:pPr>
            <a:r>
              <a:rPr lang="en-US" sz="2000" i="0" dirty="0">
                <a:solidFill>
                  <a:srgbClr val="1F1F1F"/>
                </a:solidFill>
                <a:effectLst/>
              </a:rPr>
              <a:t>Chemistry (storeroom loading dock area) </a:t>
            </a:r>
            <a:endParaRPr lang="en-US" sz="2000" i="0" dirty="0">
              <a:solidFill>
                <a:srgbClr val="222222"/>
              </a:solidFill>
              <a:effectLst/>
            </a:endParaRPr>
          </a:p>
          <a:p>
            <a:pPr lvl="1">
              <a:lnSpc>
                <a:spcPct val="110000"/>
              </a:lnSpc>
              <a:spcBef>
                <a:spcPts val="0"/>
              </a:spcBef>
            </a:pPr>
            <a:r>
              <a:rPr lang="en-US" sz="2000" i="0" dirty="0">
                <a:solidFill>
                  <a:srgbClr val="1F1F1F"/>
                </a:solidFill>
                <a:effectLst/>
              </a:rPr>
              <a:t>Bio 2 (1st floor corridor towards the south of the building) </a:t>
            </a:r>
            <a:endParaRPr lang="en-US" sz="2000" i="0" dirty="0">
              <a:solidFill>
                <a:srgbClr val="000000"/>
              </a:solidFill>
              <a:effectLst/>
            </a:endParaRPr>
          </a:p>
          <a:p>
            <a:pPr>
              <a:lnSpc>
                <a:spcPct val="110000"/>
              </a:lnSpc>
            </a:pPr>
            <a:endParaRPr lang="en-US" dirty="0"/>
          </a:p>
        </p:txBody>
      </p:sp>
    </p:spTree>
    <p:extLst>
      <p:ext uri="{BB962C8B-B14F-4D97-AF65-F5344CB8AC3E}">
        <p14:creationId xmlns:p14="http://schemas.microsoft.com/office/powerpoint/2010/main" val="119671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Medical Waste</a:t>
            </a:r>
          </a:p>
        </p:txBody>
      </p:sp>
      <p:sp>
        <p:nvSpPr>
          <p:cNvPr id="5" name="Content Placeholder 4">
            <a:extLst>
              <a:ext uri="{FF2B5EF4-FFF2-40B4-BE49-F238E27FC236}">
                <a16:creationId xmlns:a16="http://schemas.microsoft.com/office/drawing/2014/main" id="{5F8B20D5-54E5-40A3-B421-7189AE47D213}"/>
              </a:ext>
            </a:extLst>
          </p:cNvPr>
          <p:cNvSpPr>
            <a:spLocks noGrp="1"/>
          </p:cNvSpPr>
          <p:nvPr>
            <p:ph sz="half" idx="1"/>
          </p:nvPr>
        </p:nvSpPr>
        <p:spPr>
          <a:xfrm>
            <a:off x="571500" y="1515291"/>
            <a:ext cx="4575266" cy="4661672"/>
          </a:xfrm>
        </p:spPr>
        <p:txBody>
          <a:bodyPr>
            <a:normAutofit fontScale="85000" lnSpcReduction="10000"/>
          </a:bodyPr>
          <a:lstStyle/>
          <a:p>
            <a:pPr>
              <a:lnSpc>
                <a:spcPct val="130000"/>
              </a:lnSpc>
              <a:spcBef>
                <a:spcPts val="0"/>
              </a:spcBef>
            </a:pPr>
            <a:r>
              <a:rPr lang="en-US" dirty="0"/>
              <a:t>Medical or biohazardous waste is regulated at the state level</a:t>
            </a:r>
          </a:p>
          <a:p>
            <a:pPr>
              <a:lnSpc>
                <a:spcPct val="130000"/>
              </a:lnSpc>
              <a:spcBef>
                <a:spcPts val="0"/>
              </a:spcBef>
            </a:pPr>
            <a:r>
              <a:rPr lang="en-US" dirty="0"/>
              <a:t>California Department of Public Health (CDPH) inspects campus labs that generate biohazardous waste</a:t>
            </a:r>
          </a:p>
          <a:p>
            <a:pPr>
              <a:lnSpc>
                <a:spcPct val="130000"/>
              </a:lnSpc>
              <a:spcBef>
                <a:spcPts val="0"/>
              </a:spcBef>
            </a:pPr>
            <a:r>
              <a:rPr lang="en-US" dirty="0"/>
              <a:t>The campus medical waste management plan is updated by the BSO and reviewed and approved by CDPH annually</a:t>
            </a:r>
          </a:p>
          <a:p>
            <a:pPr>
              <a:lnSpc>
                <a:spcPct val="130000"/>
              </a:lnSpc>
              <a:spcBef>
                <a:spcPts val="0"/>
              </a:spcBef>
            </a:pPr>
            <a:r>
              <a:rPr lang="en-US" dirty="0"/>
              <a:t>For the current medical waste management plan and other visuals:</a:t>
            </a:r>
          </a:p>
          <a:p>
            <a:pPr>
              <a:lnSpc>
                <a:spcPct val="130000"/>
              </a:lnSpc>
              <a:spcBef>
                <a:spcPts val="0"/>
              </a:spcBef>
            </a:pPr>
            <a:r>
              <a:rPr lang="en-US" dirty="0"/>
              <a:t> </a:t>
            </a:r>
            <a:r>
              <a:rPr lang="en-US" dirty="0">
                <a:hlinkClick r:id="rId3"/>
              </a:rPr>
              <a:t>https://www.ehs.ucsb.edu/programs-services/biological-safety/medical-waste</a:t>
            </a:r>
            <a:endParaRPr lang="en-US" dirty="0"/>
          </a:p>
          <a:p>
            <a:pPr>
              <a:lnSpc>
                <a:spcPct val="130000"/>
              </a:lnSpc>
              <a:spcBef>
                <a:spcPts val="0"/>
              </a:spcBef>
            </a:pPr>
            <a:endParaRPr lang="en-US" dirty="0"/>
          </a:p>
        </p:txBody>
      </p:sp>
      <p:pic>
        <p:nvPicPr>
          <p:cNvPr id="4098" name="Picture 2" descr="biohazard container cart">
            <a:extLst>
              <a:ext uri="{FF2B5EF4-FFF2-40B4-BE49-F238E27FC236}">
                <a16:creationId xmlns:a16="http://schemas.microsoft.com/office/drawing/2014/main" id="{083E69C3-DC8A-41CE-A390-E88533591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960" y="1643063"/>
            <a:ext cx="3020786" cy="40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2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438833"/>
            <a:ext cx="8330183" cy="466344"/>
          </a:xfrm>
        </p:spPr>
        <p:txBody>
          <a:bodyPr>
            <a:normAutofit fontScale="90000"/>
          </a:bodyPr>
          <a:lstStyle/>
          <a:p>
            <a:r>
              <a:rPr lang="en-US" dirty="0"/>
              <a:t>Cal/OSHA Aerosol Transmissible Diseases Standard</a:t>
            </a:r>
          </a:p>
        </p:txBody>
      </p:sp>
      <p:sp>
        <p:nvSpPr>
          <p:cNvPr id="3" name="Content Placeholder 2"/>
          <p:cNvSpPr>
            <a:spLocks noGrp="1"/>
          </p:cNvSpPr>
          <p:nvPr>
            <p:ph idx="1"/>
          </p:nvPr>
        </p:nvSpPr>
        <p:spPr>
          <a:xfrm>
            <a:off x="3057143" y="1864327"/>
            <a:ext cx="5791200" cy="4297363"/>
          </a:xfrm>
        </p:spPr>
        <p:txBody>
          <a:bodyPr>
            <a:noAutofit/>
          </a:bodyPr>
          <a:lstStyle/>
          <a:p>
            <a:pPr marL="274320" indent="-274320">
              <a:lnSpc>
                <a:spcPct val="110000"/>
              </a:lnSpc>
              <a:spcBef>
                <a:spcPts val="0"/>
              </a:spcBef>
            </a:pPr>
            <a:r>
              <a:rPr lang="en-US" sz="1400" dirty="0"/>
              <a:t>Most laboratory acquired infections are attributed to aerosol exposure</a:t>
            </a:r>
          </a:p>
          <a:p>
            <a:pPr marL="274320" indent="-274320">
              <a:lnSpc>
                <a:spcPct val="110000"/>
              </a:lnSpc>
              <a:spcBef>
                <a:spcPts val="0"/>
              </a:spcBef>
            </a:pPr>
            <a:r>
              <a:rPr lang="en-US" sz="1400" dirty="0"/>
              <a:t>California state regulations cover certain pathogens that are transmissible by inhalation, aerosolization, and droplets</a:t>
            </a:r>
          </a:p>
          <a:p>
            <a:pPr marL="274320" indent="-274320">
              <a:lnSpc>
                <a:spcPct val="110000"/>
              </a:lnSpc>
              <a:spcBef>
                <a:spcPts val="0"/>
              </a:spcBef>
            </a:pPr>
            <a:r>
              <a:rPr lang="en-US" sz="1400" dirty="0"/>
              <a:t>Standards apply to laboratory as well as field research </a:t>
            </a:r>
          </a:p>
          <a:p>
            <a:pPr marL="274320" indent="-274320">
              <a:lnSpc>
                <a:spcPct val="110000"/>
              </a:lnSpc>
              <a:spcBef>
                <a:spcPts val="0"/>
              </a:spcBef>
            </a:pPr>
            <a:r>
              <a:rPr lang="en-US" sz="1400" dirty="0"/>
              <a:t>Several fecal-oral transmissible pathogens are included on the list, e.g., </a:t>
            </a:r>
            <a:r>
              <a:rPr lang="en-US" sz="1400" i="1" dirty="0"/>
              <a:t>Salmonella</a:t>
            </a:r>
            <a:r>
              <a:rPr lang="en-US" sz="1400" dirty="0"/>
              <a:t>, </a:t>
            </a:r>
            <a:r>
              <a:rPr lang="en-US" sz="1400" i="1" dirty="0" err="1"/>
              <a:t>Shigella</a:t>
            </a:r>
            <a:endParaRPr lang="en-US" sz="1400" dirty="0"/>
          </a:p>
          <a:p>
            <a:pPr marL="274320" indent="-274320">
              <a:lnSpc>
                <a:spcPct val="110000"/>
              </a:lnSpc>
              <a:spcBef>
                <a:spcPts val="0"/>
              </a:spcBef>
            </a:pPr>
            <a:r>
              <a:rPr lang="en-US" sz="1400" dirty="0"/>
              <a:t>Annual training requirement for personnel; initial training provided by EH&amp;S biosafety officer and an online annual refresher</a:t>
            </a:r>
          </a:p>
          <a:p>
            <a:pPr marL="274320" indent="-274320">
              <a:lnSpc>
                <a:spcPct val="110000"/>
              </a:lnSpc>
              <a:spcBef>
                <a:spcPts val="0"/>
              </a:spcBef>
            </a:pPr>
            <a:r>
              <a:rPr lang="en-US" sz="1400" dirty="0"/>
              <a:t>Regulations require a written, laboratory-specific Aerosol Transmissible Diseases Exposure Control Plan</a:t>
            </a:r>
          </a:p>
          <a:p>
            <a:pPr marL="274320" indent="-274320">
              <a:lnSpc>
                <a:spcPct val="110000"/>
              </a:lnSpc>
              <a:spcBef>
                <a:spcPts val="0"/>
              </a:spcBef>
            </a:pPr>
            <a:r>
              <a:rPr lang="en-US" sz="1400" dirty="0"/>
              <a:t>“Appendix D” lists the pathogens covered for laboratory research</a:t>
            </a:r>
          </a:p>
          <a:p>
            <a:pPr marL="274320" indent="-274320">
              <a:lnSpc>
                <a:spcPct val="110000"/>
              </a:lnSpc>
              <a:spcBef>
                <a:spcPts val="0"/>
              </a:spcBef>
              <a:buNone/>
            </a:pPr>
            <a:endParaRPr lang="en-US" sz="1400" dirty="0"/>
          </a:p>
          <a:p>
            <a:pPr marL="274320" indent="-274320" algn="r">
              <a:lnSpc>
                <a:spcPct val="110000"/>
              </a:lnSpc>
              <a:spcBef>
                <a:spcPts val="0"/>
              </a:spcBef>
              <a:buNone/>
            </a:pPr>
            <a:r>
              <a:rPr lang="en-US" sz="1400" dirty="0">
                <a:hlinkClick r:id="rId2"/>
              </a:rPr>
              <a:t>CCR Title 8 Section 5199</a:t>
            </a:r>
            <a:endParaRPr lang="en-US" sz="1400" dirty="0"/>
          </a:p>
          <a:p>
            <a:pPr marL="274320" indent="-274320" algn="r">
              <a:lnSpc>
                <a:spcPct val="110000"/>
              </a:lnSpc>
              <a:spcBef>
                <a:spcPts val="0"/>
              </a:spcBef>
              <a:buNone/>
            </a:pPr>
            <a:r>
              <a:rPr lang="en-US" sz="1400" dirty="0">
                <a:hlinkClick r:id="rId3"/>
              </a:rPr>
              <a:t>CCR Title 8 Section 5199 Appendix D</a:t>
            </a:r>
            <a:endParaRPr lang="en-US" sz="1400" dirty="0"/>
          </a:p>
          <a:p>
            <a:pPr marL="274320" indent="-274320">
              <a:lnSpc>
                <a:spcPct val="110000"/>
              </a:lnSpc>
              <a:spcBef>
                <a:spcPts val="0"/>
              </a:spcBef>
            </a:pPr>
            <a:endParaRPr lang="en-US" sz="14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F292B8-9E96-439E-90A6-207F7BE7777A}" type="slidenum">
              <a:rPr lang="en-US" smtClean="0"/>
              <a:pPr/>
              <a:t>15</a:t>
            </a:fld>
            <a:endParaRPr lang="en-US"/>
          </a:p>
        </p:txBody>
      </p:sp>
      <p:pic>
        <p:nvPicPr>
          <p:cNvPr id="4098" name="Picture 2" descr="C:\Documents and Settings\jhbis\My Documents\My Pictures\big stock\bigstock_Tuberculosis_Screening_4789781.jpg"/>
          <p:cNvPicPr>
            <a:picLocks noChangeAspect="1" noChangeArrowheads="1"/>
          </p:cNvPicPr>
          <p:nvPr/>
        </p:nvPicPr>
        <p:blipFill>
          <a:blip r:embed="rId4" cstate="print"/>
          <a:srcRect/>
          <a:stretch>
            <a:fillRect/>
          </a:stretch>
        </p:blipFill>
        <p:spPr bwMode="auto">
          <a:xfrm>
            <a:off x="518160" y="2057400"/>
            <a:ext cx="2225040" cy="2743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3" y="365126"/>
            <a:ext cx="8215748" cy="466344"/>
          </a:xfrm>
        </p:spPr>
        <p:txBody>
          <a:bodyPr>
            <a:normAutofit fontScale="90000"/>
          </a:bodyPr>
          <a:lstStyle/>
          <a:p>
            <a:r>
              <a:rPr lang="en-US" dirty="0"/>
              <a:t>5199.1 Aerosol Transmissible Diseases Standard - Zoonotic</a:t>
            </a:r>
          </a:p>
        </p:txBody>
      </p:sp>
      <p:sp>
        <p:nvSpPr>
          <p:cNvPr id="3" name="Content Placeholder 2"/>
          <p:cNvSpPr>
            <a:spLocks noGrp="1"/>
          </p:cNvSpPr>
          <p:nvPr>
            <p:ph idx="1"/>
          </p:nvPr>
        </p:nvSpPr>
        <p:spPr>
          <a:xfrm>
            <a:off x="457200" y="1445228"/>
            <a:ext cx="8153400" cy="4487981"/>
          </a:xfrm>
        </p:spPr>
        <p:txBody>
          <a:bodyPr>
            <a:noAutofit/>
          </a:bodyPr>
          <a:lstStyle/>
          <a:p>
            <a:pPr marL="0" indent="0">
              <a:lnSpc>
                <a:spcPct val="110000"/>
              </a:lnSpc>
              <a:spcBef>
                <a:spcPts val="0"/>
              </a:spcBef>
              <a:buNone/>
            </a:pPr>
            <a:r>
              <a:rPr lang="en-US" sz="1800" dirty="0"/>
              <a:t>Infectious aerosol precautions are required for:</a:t>
            </a:r>
          </a:p>
          <a:p>
            <a:pPr>
              <a:lnSpc>
                <a:spcPct val="110000"/>
              </a:lnSpc>
              <a:spcBef>
                <a:spcPts val="0"/>
              </a:spcBef>
            </a:pPr>
            <a:r>
              <a:rPr lang="en-US" sz="1800" dirty="0"/>
              <a:t>Management, capture, sampling, transportation or disposal of wild birds or other wildlife </a:t>
            </a:r>
            <a:endParaRPr lang="en-US" sz="1800" dirty="0">
              <a:cs typeface="Calibri"/>
            </a:endParaRPr>
          </a:p>
          <a:p>
            <a:pPr>
              <a:lnSpc>
                <a:spcPct val="110000"/>
              </a:lnSpc>
              <a:spcBef>
                <a:spcPts val="0"/>
              </a:spcBef>
            </a:pPr>
            <a:r>
              <a:rPr lang="en-US" sz="1800" dirty="0"/>
              <a:t>Capturing or sampling of wildlife to screen for infection with zoonotic ATPs</a:t>
            </a:r>
          </a:p>
          <a:p>
            <a:pPr>
              <a:buNone/>
            </a:pPr>
            <a:endParaRPr lang="en-US" sz="1800" dirty="0"/>
          </a:p>
          <a:p>
            <a:pPr marL="0" indent="0">
              <a:lnSpc>
                <a:spcPct val="110000"/>
              </a:lnSpc>
              <a:buNone/>
            </a:pPr>
            <a:r>
              <a:rPr lang="en-US" sz="1800" dirty="0"/>
              <a:t>A minimum of N95 filtering facepiece respirator is required if:</a:t>
            </a:r>
            <a:endParaRPr lang="en-US" sz="1600" dirty="0"/>
          </a:p>
          <a:p>
            <a:pPr marL="457200" indent="-457200">
              <a:lnSpc>
                <a:spcPct val="110000"/>
              </a:lnSpc>
              <a:buFont typeface="Arial" panose="020F0302020204030204"/>
              <a:buChar char="•"/>
            </a:pPr>
            <a:r>
              <a:rPr lang="en-US" sz="1800" dirty="0"/>
              <a:t>Presence of animal-related dusts in the environment with reasonable likelihood to present aerosol infection hazard</a:t>
            </a:r>
            <a:endParaRPr lang="en-US" sz="1800" dirty="0">
              <a:cs typeface="Calibri"/>
            </a:endParaRPr>
          </a:p>
          <a:p>
            <a:pPr marL="457200" indent="-457200">
              <a:lnSpc>
                <a:spcPct val="110000"/>
              </a:lnSpc>
              <a:buFont typeface="Arial" panose="020F0302020204030204"/>
              <a:buChar char="•"/>
            </a:pPr>
            <a:r>
              <a:rPr lang="en-US" sz="1800" dirty="0"/>
              <a:t>Increased potential of exposure to infectious aerosols, (e.g., handling animals in enclosed/indoor area)</a:t>
            </a:r>
            <a:endParaRPr lang="en-US" sz="1800" dirty="0">
              <a:cs typeface="Calibri"/>
            </a:endParaRPr>
          </a:p>
          <a:p>
            <a:pPr marL="457200" indent="-457200">
              <a:lnSpc>
                <a:spcPct val="110000"/>
              </a:lnSpc>
              <a:buFont typeface="Arial" panose="020F0302020204030204"/>
              <a:buChar char="•"/>
            </a:pPr>
            <a:r>
              <a:rPr lang="en-US" sz="1800" dirty="0"/>
              <a:t>Responding to a mortality event involving a significant number of animals</a:t>
            </a:r>
            <a:endParaRPr lang="en-US" sz="1800" dirty="0">
              <a:cs typeface="Calibri"/>
            </a:endParaRPr>
          </a:p>
          <a:p>
            <a:pPr>
              <a:buNone/>
            </a:pPr>
            <a:endParaRPr lang="en-US" sz="18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F292B8-9E96-439E-90A6-207F7BE7777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Agents and Toxins</a:t>
            </a:r>
          </a:p>
        </p:txBody>
      </p:sp>
      <p:sp>
        <p:nvSpPr>
          <p:cNvPr id="3" name="Content Placeholder 2"/>
          <p:cNvSpPr>
            <a:spLocks noGrp="1"/>
          </p:cNvSpPr>
          <p:nvPr>
            <p:ph idx="1"/>
          </p:nvPr>
        </p:nvSpPr>
        <p:spPr>
          <a:xfrm>
            <a:off x="533400" y="1280318"/>
            <a:ext cx="8229600" cy="4297363"/>
          </a:xfrm>
        </p:spPr>
        <p:txBody>
          <a:bodyPr>
            <a:noAutofit/>
          </a:bodyPr>
          <a:lstStyle/>
          <a:p>
            <a:pPr>
              <a:lnSpc>
                <a:spcPct val="134000"/>
              </a:lnSpc>
              <a:spcBef>
                <a:spcPts val="0"/>
              </a:spcBef>
            </a:pPr>
            <a:r>
              <a:rPr lang="en-US" sz="1600" dirty="0"/>
              <a:t>Biological toxins are contained at biosafety level 2 </a:t>
            </a:r>
          </a:p>
          <a:p>
            <a:pPr>
              <a:lnSpc>
                <a:spcPct val="134000"/>
              </a:lnSpc>
              <a:spcBef>
                <a:spcPts val="0"/>
              </a:spcBef>
            </a:pPr>
            <a:r>
              <a:rPr lang="en-US" sz="1600" dirty="0"/>
              <a:t>Faculty need a  BUA to clone or obtain preparations of biological toxins </a:t>
            </a:r>
          </a:p>
          <a:p>
            <a:pPr lvl="1">
              <a:lnSpc>
                <a:spcPct val="134000"/>
              </a:lnSpc>
              <a:spcBef>
                <a:spcPts val="0"/>
              </a:spcBef>
            </a:pPr>
            <a:r>
              <a:rPr lang="en-US" dirty="0">
                <a:effectLst/>
                <a:ea typeface="Arial" panose="020B0604020202020204" pitchFamily="34" charset="0"/>
              </a:rPr>
              <a:t>Cloning genes that encode molecules toxic to vertebrates, with an LD50 less than or equal to 100 ng/kg requires approval from the NIH Office of Science Policy (OSP) and IBC.</a:t>
            </a:r>
          </a:p>
          <a:p>
            <a:pPr lvl="1">
              <a:lnSpc>
                <a:spcPct val="134000"/>
              </a:lnSpc>
              <a:spcBef>
                <a:spcPts val="0"/>
              </a:spcBef>
            </a:pPr>
            <a:r>
              <a:rPr lang="en-US" dirty="0">
                <a:effectLst/>
                <a:ea typeface="Arial" panose="020B0604020202020204" pitchFamily="34" charset="0"/>
              </a:rPr>
              <a:t>Cloning genes that encode molecules toxic to vertebrates, with an LD50 less than or equal to 100 micrograms per kg, requires NIH OSP registration and IBC approval.</a:t>
            </a:r>
            <a:endParaRPr lang="en-US" dirty="0"/>
          </a:p>
          <a:p>
            <a:pPr algn="r">
              <a:lnSpc>
                <a:spcPct val="134000"/>
              </a:lnSpc>
              <a:spcBef>
                <a:spcPts val="0"/>
              </a:spcBef>
              <a:buNone/>
            </a:pPr>
            <a:endParaRPr lang="en-US" sz="1400" dirty="0">
              <a:hlinkClick r:id="" action="ppaction://noaction"/>
            </a:endParaRPr>
          </a:p>
          <a:p>
            <a:pPr algn="r">
              <a:lnSpc>
                <a:spcPct val="134000"/>
              </a:lnSpc>
              <a:spcBef>
                <a:spcPts val="0"/>
              </a:spcBef>
              <a:buNone/>
            </a:pPr>
            <a:r>
              <a:rPr lang="en-US" sz="1400" dirty="0">
                <a:hlinkClick r:id="rId3"/>
              </a:rPr>
              <a:t>Select Agent Exclusions</a:t>
            </a:r>
            <a:endParaRPr lang="en-US" sz="1400" dirty="0">
              <a:hlinkClick r:id="" action="ppaction://noaction"/>
            </a:endParaRPr>
          </a:p>
          <a:p>
            <a:pPr algn="r">
              <a:lnSpc>
                <a:spcPct val="134000"/>
              </a:lnSpc>
              <a:spcBef>
                <a:spcPts val="0"/>
              </a:spcBef>
              <a:buNone/>
            </a:pPr>
            <a:r>
              <a:rPr lang="en-US" sz="1400" dirty="0">
                <a:hlinkClick r:id="" action="ppaction://noaction"/>
              </a:rPr>
              <a:t>Select Agents and Toxins List</a:t>
            </a:r>
            <a:endParaRPr lang="en-US" sz="1400" dirty="0"/>
          </a:p>
          <a:p>
            <a:pPr algn="r">
              <a:lnSpc>
                <a:spcPct val="114000"/>
              </a:lnSpc>
              <a:buNone/>
            </a:pPr>
            <a:r>
              <a:rPr lang="en-US" sz="1400" dirty="0">
                <a:hlinkClick r:id="rId4"/>
              </a:rPr>
              <a:t>42 CFR Parts 72 &amp; 73 (CDC)</a:t>
            </a:r>
            <a:endParaRPr lang="en-US" sz="1400" dirty="0"/>
          </a:p>
          <a:p>
            <a:pPr algn="r">
              <a:lnSpc>
                <a:spcPct val="114000"/>
              </a:lnSpc>
              <a:buNone/>
            </a:pPr>
            <a:r>
              <a:rPr lang="en-US" sz="1400" dirty="0">
                <a:hlinkClick r:id="rId5"/>
              </a:rPr>
              <a:t>7 CFR Part 331 and 9 CFR Part 121 (APHIS)</a:t>
            </a:r>
            <a:endParaRPr lang="en-US" sz="1400" dirty="0"/>
          </a:p>
          <a:p>
            <a:pPr>
              <a:lnSpc>
                <a:spcPct val="134000"/>
              </a:lnSpc>
              <a:spcBef>
                <a:spcPts val="0"/>
              </a:spcBef>
            </a:pPr>
            <a:endParaRPr lang="en-US" sz="14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F292B8-9E96-439E-90A6-207F7BE7777A}" type="slidenum">
              <a:rPr lang="en-US" smtClean="0"/>
              <a:pPr/>
              <a:t>17</a:t>
            </a:fld>
            <a:endParaRPr lang="en-US"/>
          </a:p>
        </p:txBody>
      </p:sp>
      <p:pic>
        <p:nvPicPr>
          <p:cNvPr id="1030" name="Picture 6"/>
          <p:cNvPicPr>
            <a:picLocks noChangeAspect="1" noChangeArrowheads="1"/>
          </p:cNvPicPr>
          <p:nvPr/>
        </p:nvPicPr>
        <p:blipFill>
          <a:blip r:embed="rId6" cstate="print"/>
          <a:srcRect/>
          <a:stretch>
            <a:fillRect/>
          </a:stretch>
        </p:blipFill>
        <p:spPr bwMode="auto">
          <a:xfrm>
            <a:off x="2971800" y="4622800"/>
            <a:ext cx="1676400" cy="1176184"/>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85800" y="4608324"/>
            <a:ext cx="2047876" cy="12184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Shipping</a:t>
            </a:r>
          </a:p>
        </p:txBody>
      </p:sp>
      <p:sp>
        <p:nvSpPr>
          <p:cNvPr id="5" name="Content Placeholder 4">
            <a:extLst>
              <a:ext uri="{FF2B5EF4-FFF2-40B4-BE49-F238E27FC236}">
                <a16:creationId xmlns:a16="http://schemas.microsoft.com/office/drawing/2014/main" id="{A1585FA0-4C94-452E-A98E-4499C648E9D4}"/>
              </a:ext>
            </a:extLst>
          </p:cNvPr>
          <p:cNvSpPr>
            <a:spLocks noGrp="1"/>
          </p:cNvSpPr>
          <p:nvPr>
            <p:ph sz="half" idx="1"/>
          </p:nvPr>
        </p:nvSpPr>
        <p:spPr>
          <a:xfrm>
            <a:off x="643113" y="1353405"/>
            <a:ext cx="8253848" cy="2586481"/>
          </a:xfrm>
        </p:spPr>
        <p:txBody>
          <a:bodyPr>
            <a:normAutofit fontScale="92500" lnSpcReduction="20000"/>
          </a:bodyPr>
          <a:lstStyle/>
          <a:p>
            <a:pPr marL="0" indent="0">
              <a:lnSpc>
                <a:spcPct val="120000"/>
              </a:lnSpc>
              <a:spcBef>
                <a:spcPts val="0"/>
              </a:spcBef>
              <a:buNone/>
            </a:pPr>
            <a:r>
              <a:rPr lang="en-US" dirty="0"/>
              <a:t>Training and triple packaging is required for regulated biological shipments</a:t>
            </a:r>
          </a:p>
          <a:p>
            <a:pPr>
              <a:lnSpc>
                <a:spcPct val="120000"/>
              </a:lnSpc>
              <a:spcBef>
                <a:spcPts val="0"/>
              </a:spcBef>
            </a:pPr>
            <a:r>
              <a:rPr lang="en-US" dirty="0"/>
              <a:t>A leakproof primary receptacle (such as a sealed cryovial, test tube, etc.)</a:t>
            </a:r>
          </a:p>
          <a:p>
            <a:pPr>
              <a:lnSpc>
                <a:spcPct val="120000"/>
              </a:lnSpc>
              <a:spcBef>
                <a:spcPts val="0"/>
              </a:spcBef>
            </a:pPr>
            <a:r>
              <a:rPr lang="en-US" dirty="0"/>
              <a:t>A leakproof secondary packaging</a:t>
            </a:r>
          </a:p>
          <a:p>
            <a:pPr>
              <a:lnSpc>
                <a:spcPct val="120000"/>
              </a:lnSpc>
              <a:spcBef>
                <a:spcPts val="0"/>
              </a:spcBef>
            </a:pPr>
            <a:r>
              <a:rPr lang="en-US" dirty="0"/>
              <a:t>Outer packaging of adequate strength for its capacity, weight, and intended use</a:t>
            </a:r>
          </a:p>
          <a:p>
            <a:pPr>
              <a:lnSpc>
                <a:spcPct val="120000"/>
              </a:lnSpc>
              <a:spcBef>
                <a:spcPts val="0"/>
              </a:spcBef>
            </a:pPr>
            <a:r>
              <a:rPr lang="en-US" dirty="0"/>
              <a:t>For more </a:t>
            </a:r>
            <a:r>
              <a:rPr lang="en-US" dirty="0">
                <a:hlinkClick r:id="rId2"/>
              </a:rPr>
              <a:t>information</a:t>
            </a:r>
            <a:endParaRPr lang="en-US" dirty="0"/>
          </a:p>
          <a:p>
            <a:pPr>
              <a:lnSpc>
                <a:spcPct val="120000"/>
              </a:lnSpc>
              <a:spcBef>
                <a:spcPts val="0"/>
              </a:spcBef>
            </a:pPr>
            <a:endParaRPr lang="en-US" dirty="0"/>
          </a:p>
          <a:p>
            <a:pPr>
              <a:lnSpc>
                <a:spcPct val="120000"/>
              </a:lnSpc>
              <a:spcBef>
                <a:spcPts val="0"/>
              </a:spcBef>
            </a:pPr>
            <a:endParaRPr lang="en-US" dirty="0"/>
          </a:p>
        </p:txBody>
      </p:sp>
      <p:pic>
        <p:nvPicPr>
          <p:cNvPr id="2050" name="Picture 2" descr="category b package label">
            <a:extLst>
              <a:ext uri="{FF2B5EF4-FFF2-40B4-BE49-F238E27FC236}">
                <a16:creationId xmlns:a16="http://schemas.microsoft.com/office/drawing/2014/main" id="{946BB497-66FB-4C4D-A8D6-D7DAA7201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3342832"/>
            <a:ext cx="3829050" cy="287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1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a:t>Infectious Substance Shipping</a:t>
            </a:r>
          </a:p>
        </p:txBody>
      </p:sp>
      <p:sp>
        <p:nvSpPr>
          <p:cNvPr id="3" name="Content Placeholder 2"/>
          <p:cNvSpPr>
            <a:spLocks noGrp="1"/>
          </p:cNvSpPr>
          <p:nvPr>
            <p:ph idx="1"/>
          </p:nvPr>
        </p:nvSpPr>
        <p:spPr>
          <a:xfrm>
            <a:off x="533400" y="1590676"/>
            <a:ext cx="7632700" cy="4657724"/>
          </a:xfrm>
        </p:spPr>
        <p:txBody>
          <a:bodyPr>
            <a:noAutofit/>
          </a:bodyPr>
          <a:lstStyle/>
          <a:p>
            <a:pPr marL="274320" indent="-274320">
              <a:lnSpc>
                <a:spcPct val="110000"/>
              </a:lnSpc>
              <a:spcBef>
                <a:spcPts val="0"/>
              </a:spcBef>
            </a:pPr>
            <a:r>
              <a:rPr lang="en-US" sz="1600" dirty="0"/>
              <a:t>Formal training required to prepare and ship </a:t>
            </a:r>
          </a:p>
          <a:p>
            <a:pPr marL="274320" indent="-274320">
              <a:lnSpc>
                <a:spcPct val="110000"/>
              </a:lnSpc>
              <a:spcBef>
                <a:spcPts val="0"/>
              </a:spcBef>
              <a:buNone/>
            </a:pPr>
            <a:r>
              <a:rPr lang="en-US" sz="1600" dirty="0"/>
              <a:t>	“Category A” and “Category B” infectious substances</a:t>
            </a:r>
          </a:p>
          <a:p>
            <a:pPr marL="274320" indent="-274320">
              <a:lnSpc>
                <a:spcPct val="110000"/>
              </a:lnSpc>
              <a:spcBef>
                <a:spcPts val="0"/>
              </a:spcBef>
            </a:pPr>
            <a:r>
              <a:rPr lang="en-US" sz="1600" dirty="0"/>
              <a:t>Some human and animal clinical specimens </a:t>
            </a:r>
          </a:p>
          <a:p>
            <a:pPr marL="274320" indent="-274320">
              <a:lnSpc>
                <a:spcPct val="110000"/>
              </a:lnSpc>
              <a:spcBef>
                <a:spcPts val="0"/>
              </a:spcBef>
              <a:buNone/>
            </a:pPr>
            <a:r>
              <a:rPr lang="en-US" sz="1600" dirty="0"/>
              <a:t>	are not considered dangerous goods </a:t>
            </a:r>
          </a:p>
          <a:p>
            <a:pPr marL="274320" indent="-274320">
              <a:lnSpc>
                <a:spcPct val="110000"/>
              </a:lnSpc>
              <a:spcBef>
                <a:spcPts val="0"/>
              </a:spcBef>
              <a:buFont typeface="Wingdings" panose="05000000000000000000" pitchFamily="2" charset="2"/>
              <a:buChar char="Ø"/>
            </a:pPr>
            <a:r>
              <a:rPr lang="en-US" sz="1600" dirty="0"/>
              <a:t>“</a:t>
            </a:r>
            <a:r>
              <a:rPr lang="en-US" sz="1600" i="1" dirty="0"/>
              <a:t>Exempt Human Specimen</a:t>
            </a:r>
            <a:r>
              <a:rPr lang="en-US" sz="1600" dirty="0"/>
              <a:t>” or “</a:t>
            </a:r>
            <a:r>
              <a:rPr lang="en-US" sz="1600" i="1" dirty="0"/>
              <a:t>Exempt Animal Specimen</a:t>
            </a:r>
            <a:r>
              <a:rPr lang="en-US" sz="1600" dirty="0"/>
              <a:t>”</a:t>
            </a:r>
          </a:p>
          <a:p>
            <a:pPr marL="274320" indent="-274320">
              <a:lnSpc>
                <a:spcPct val="110000"/>
              </a:lnSpc>
              <a:spcBef>
                <a:spcPts val="0"/>
              </a:spcBef>
              <a:buNone/>
            </a:pPr>
            <a:endParaRPr lang="fr-FR" sz="1600" dirty="0"/>
          </a:p>
          <a:p>
            <a:pPr marL="274320" indent="-274320">
              <a:lnSpc>
                <a:spcPct val="110000"/>
              </a:lnSpc>
              <a:spcBef>
                <a:spcPts val="0"/>
              </a:spcBef>
              <a:buNone/>
            </a:pPr>
            <a:r>
              <a:rPr lang="fr-FR" sz="1600" dirty="0"/>
              <a:t>Training </a:t>
            </a:r>
            <a:r>
              <a:rPr lang="fr-FR" sz="1600" dirty="0" err="1"/>
              <a:t>is</a:t>
            </a:r>
            <a:r>
              <a:rPr lang="fr-FR" sz="1600" dirty="0"/>
              <a:t> </a:t>
            </a:r>
            <a:r>
              <a:rPr lang="fr-FR" sz="1600" dirty="0" err="1"/>
              <a:t>also</a:t>
            </a:r>
            <a:r>
              <a:rPr lang="fr-FR" sz="1600" dirty="0"/>
              <a:t> </a:t>
            </a:r>
            <a:r>
              <a:rPr lang="fr-FR" sz="1600" dirty="0" err="1"/>
              <a:t>required</a:t>
            </a:r>
            <a:r>
              <a:rPr lang="fr-FR" sz="1600" dirty="0"/>
              <a:t> to </a:t>
            </a:r>
            <a:r>
              <a:rPr lang="fr-FR" sz="1600" dirty="0" err="1"/>
              <a:t>ship</a:t>
            </a:r>
            <a:r>
              <a:rPr lang="fr-FR" sz="1600" dirty="0"/>
              <a:t> Class 9: </a:t>
            </a:r>
            <a:r>
              <a:rPr lang="fr-FR" sz="1600" dirty="0" err="1"/>
              <a:t>Miscellaneous</a:t>
            </a:r>
            <a:r>
              <a:rPr lang="fr-FR" sz="1600" dirty="0"/>
              <a:t> Dangerous </a:t>
            </a:r>
            <a:r>
              <a:rPr lang="fr-FR" sz="1600" dirty="0" err="1"/>
              <a:t>Goods</a:t>
            </a:r>
            <a:r>
              <a:rPr lang="fr-FR" sz="1600" dirty="0"/>
              <a:t>, e.g. </a:t>
            </a:r>
            <a:r>
              <a:rPr lang="fr-FR" sz="1600" dirty="0" err="1"/>
              <a:t>formalin</a:t>
            </a:r>
            <a:r>
              <a:rPr lang="fr-FR" sz="1600" dirty="0"/>
              <a:t>, dry </a:t>
            </a:r>
            <a:r>
              <a:rPr lang="fr-FR" sz="1600" dirty="0" err="1"/>
              <a:t>ice</a:t>
            </a:r>
            <a:r>
              <a:rPr lang="fr-FR" sz="1600" dirty="0"/>
              <a:t>, </a:t>
            </a:r>
            <a:r>
              <a:rPr lang="fr-FR" sz="1600" dirty="0" err="1"/>
              <a:t>Genetically</a:t>
            </a:r>
            <a:r>
              <a:rPr lang="fr-FR" sz="1600" dirty="0"/>
              <a:t> </a:t>
            </a:r>
            <a:r>
              <a:rPr lang="fr-FR" sz="1600" dirty="0" err="1"/>
              <a:t>Modified</a:t>
            </a:r>
            <a:r>
              <a:rPr lang="fr-FR" sz="1600" dirty="0"/>
              <a:t> </a:t>
            </a:r>
            <a:r>
              <a:rPr lang="fr-FR" sz="1600" dirty="0" err="1"/>
              <a:t>Microorganisms</a:t>
            </a:r>
            <a:r>
              <a:rPr lang="fr-FR" sz="1600" dirty="0"/>
              <a:t> and </a:t>
            </a:r>
            <a:r>
              <a:rPr lang="fr-FR" sz="1600" dirty="0" err="1"/>
              <a:t>Genetically</a:t>
            </a:r>
            <a:r>
              <a:rPr lang="fr-FR" sz="1600" dirty="0"/>
              <a:t> </a:t>
            </a:r>
            <a:r>
              <a:rPr lang="fr-FR" sz="1600" dirty="0" err="1"/>
              <a:t>Modified</a:t>
            </a:r>
            <a:r>
              <a:rPr lang="fr-FR" sz="1600" dirty="0"/>
              <a:t> </a:t>
            </a:r>
            <a:r>
              <a:rPr lang="fr-FR" sz="1600" dirty="0" err="1"/>
              <a:t>Organisms</a:t>
            </a:r>
            <a:endParaRPr lang="fr-FR" sz="1600" dirty="0"/>
          </a:p>
          <a:p>
            <a:pPr marL="274320" indent="-274320">
              <a:lnSpc>
                <a:spcPct val="110000"/>
              </a:lnSpc>
              <a:spcBef>
                <a:spcPts val="0"/>
              </a:spcBef>
            </a:pPr>
            <a:endParaRPr lang="en-US" sz="1600" dirty="0"/>
          </a:p>
          <a:p>
            <a:pPr marL="274320" indent="-274320">
              <a:lnSpc>
                <a:spcPct val="110000"/>
              </a:lnSpc>
              <a:spcBef>
                <a:spcPts val="0"/>
              </a:spcBef>
            </a:pPr>
            <a:r>
              <a:rPr lang="en-US" sz="1600" dirty="0"/>
              <a:t>Shipping of all dangerous goods is highly regulated by the UN, IATA Dangerous Goods Regulations, ICAO, US DOT Hazardous Materials Regulations, FAA</a:t>
            </a:r>
          </a:p>
          <a:p>
            <a:pPr marL="274320" indent="-274320">
              <a:lnSpc>
                <a:spcPct val="110000"/>
              </a:lnSpc>
              <a:spcBef>
                <a:spcPts val="0"/>
              </a:spcBef>
            </a:pPr>
            <a:r>
              <a:rPr lang="en-US" sz="1600" dirty="0"/>
              <a:t>Regulations vary by mode of transportation and whether the shipment is crossing country boundaries</a:t>
            </a:r>
          </a:p>
          <a:p>
            <a:pPr marL="274320" indent="-274320">
              <a:lnSpc>
                <a:spcPct val="110000"/>
              </a:lnSpc>
              <a:spcBef>
                <a:spcPts val="0"/>
              </a:spcBef>
              <a:buNone/>
            </a:pPr>
            <a:endParaRPr lang="en-US" sz="1600" dirty="0"/>
          </a:p>
          <a:p>
            <a:pPr marL="274320" indent="-274320">
              <a:lnSpc>
                <a:spcPct val="110000"/>
              </a:lnSpc>
            </a:pPr>
            <a:endParaRPr lang="en-US" sz="16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F292B8-9E96-439E-90A6-207F7BE7777A}" type="slidenum">
              <a:rPr lang="en-US" smtClean="0"/>
              <a:pPr/>
              <a:t>19</a:t>
            </a:fld>
            <a:endParaRPr lang="en-US"/>
          </a:p>
        </p:txBody>
      </p:sp>
      <p:pic>
        <p:nvPicPr>
          <p:cNvPr id="6" name="Picture 14" descr="dothaz6infect.jpg"/>
          <p:cNvPicPr>
            <a:picLocks noChangeAspect="1"/>
          </p:cNvPicPr>
          <p:nvPr/>
        </p:nvPicPr>
        <p:blipFill>
          <a:blip r:embed="rId3" cstate="print"/>
          <a:srcRect/>
          <a:stretch>
            <a:fillRect/>
          </a:stretch>
        </p:blipFill>
        <p:spPr bwMode="auto">
          <a:xfrm>
            <a:off x="6553200" y="395288"/>
            <a:ext cx="2174875" cy="2174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A6D2-3D1C-4267-B0CC-60735DAA28F8}"/>
              </a:ext>
            </a:extLst>
          </p:cNvPr>
          <p:cNvSpPr>
            <a:spLocks noGrp="1"/>
          </p:cNvSpPr>
          <p:nvPr>
            <p:ph type="title"/>
          </p:nvPr>
        </p:nvSpPr>
        <p:spPr>
          <a:xfrm>
            <a:off x="634779" y="400631"/>
            <a:ext cx="8330183" cy="743280"/>
          </a:xfrm>
        </p:spPr>
        <p:txBody>
          <a:bodyPr/>
          <a:lstStyle/>
          <a:p>
            <a:r>
              <a:rPr lang="en-US" dirty="0"/>
              <a:t>Checklist </a:t>
            </a:r>
            <a:br>
              <a:rPr lang="en-US" dirty="0"/>
            </a:br>
            <a:r>
              <a:rPr lang="en-US" sz="2000" dirty="0"/>
              <a:t>The Biological Safety Program in the Context of Research Safety</a:t>
            </a:r>
            <a:endParaRPr lang="en-US" dirty="0"/>
          </a:p>
        </p:txBody>
      </p:sp>
      <p:sp>
        <p:nvSpPr>
          <p:cNvPr id="3" name="Content Placeholder 2">
            <a:extLst>
              <a:ext uri="{FF2B5EF4-FFF2-40B4-BE49-F238E27FC236}">
                <a16:creationId xmlns:a16="http://schemas.microsoft.com/office/drawing/2014/main" id="{F416EC1C-DEB1-4F0E-888F-8F721B7F34BE}"/>
              </a:ext>
            </a:extLst>
          </p:cNvPr>
          <p:cNvSpPr>
            <a:spLocks noGrp="1"/>
          </p:cNvSpPr>
          <p:nvPr>
            <p:ph idx="1"/>
          </p:nvPr>
        </p:nvSpPr>
        <p:spPr>
          <a:xfrm>
            <a:off x="634779" y="1215484"/>
            <a:ext cx="7688340" cy="5154144"/>
          </a:xfrm>
        </p:spPr>
        <p:txBody>
          <a:bodyPr>
            <a:normAutofit fontScale="92500" lnSpcReduction="10000"/>
          </a:bodyPr>
          <a:lstStyle/>
          <a:p>
            <a:pPr marL="0" indent="0" algn="l">
              <a:lnSpc>
                <a:spcPct val="130000"/>
              </a:lnSpc>
              <a:spcBef>
                <a:spcPts val="0"/>
              </a:spcBef>
              <a:buNone/>
            </a:pPr>
            <a:r>
              <a:rPr lang="en-US" sz="1600" b="0" i="0" dirty="0">
                <a:solidFill>
                  <a:srgbClr val="222222"/>
                </a:solidFill>
                <a:effectLst/>
                <a:hlinkClick r:id="rId3"/>
              </a:rPr>
              <a:t>Lab Safety and Chemical Hygiene</a:t>
            </a:r>
            <a:r>
              <a:rPr lang="en-US" sz="1600" b="0" i="0" dirty="0">
                <a:solidFill>
                  <a:srgbClr val="222222"/>
                </a:solidFill>
                <a:effectLst/>
              </a:rPr>
              <a:t>: </a:t>
            </a:r>
          </a:p>
          <a:p>
            <a:pPr marL="274320" indent="-274320" algn="l">
              <a:lnSpc>
                <a:spcPct val="130000"/>
              </a:lnSpc>
              <a:spcBef>
                <a:spcPts val="0"/>
              </a:spcBef>
              <a:buFont typeface="Wingdings" panose="05000000000000000000" pitchFamily="2" charset="2"/>
              <a:buChar char="q"/>
            </a:pPr>
            <a:r>
              <a:rPr lang="en-US" sz="1600" b="0" i="0" dirty="0">
                <a:solidFill>
                  <a:srgbClr val="222222"/>
                </a:solidFill>
                <a:effectLst/>
              </a:rPr>
              <a:t>Lab Safety Fundamentals – online or in person</a:t>
            </a:r>
          </a:p>
          <a:p>
            <a:pPr marL="274320" indent="-274320" algn="l">
              <a:lnSpc>
                <a:spcPct val="130000"/>
              </a:lnSpc>
              <a:spcBef>
                <a:spcPts val="0"/>
              </a:spcBef>
              <a:buFont typeface="Wingdings" panose="05000000000000000000" pitchFamily="2" charset="2"/>
              <a:buChar char="q"/>
            </a:pPr>
            <a:r>
              <a:rPr lang="en-US" sz="1600" b="0" i="0" dirty="0">
                <a:solidFill>
                  <a:srgbClr val="222222"/>
                </a:solidFill>
                <a:effectLst/>
              </a:rPr>
              <a:t>Lab Hazard Assessment on the Risk and Safety Solutions application</a:t>
            </a:r>
          </a:p>
          <a:p>
            <a:pPr marL="274320" indent="-274320">
              <a:lnSpc>
                <a:spcPct val="130000"/>
              </a:lnSpc>
              <a:spcBef>
                <a:spcPts val="0"/>
              </a:spcBef>
              <a:buFont typeface="Wingdings" panose="05000000000000000000" pitchFamily="2" charset="2"/>
              <a:buChar char="q"/>
            </a:pPr>
            <a:r>
              <a:rPr lang="en-US" sz="1600" dirty="0">
                <a:solidFill>
                  <a:srgbClr val="222222"/>
                </a:solidFill>
              </a:rPr>
              <a:t>Pick up lab coats prescribed by the Lab Hazard Assessment</a:t>
            </a:r>
          </a:p>
          <a:p>
            <a:pPr marL="274320" indent="-274320">
              <a:lnSpc>
                <a:spcPct val="130000"/>
              </a:lnSpc>
              <a:spcBef>
                <a:spcPts val="0"/>
              </a:spcBef>
              <a:buFont typeface="Wingdings" panose="05000000000000000000" pitchFamily="2" charset="2"/>
              <a:buChar char="q"/>
            </a:pPr>
            <a:r>
              <a:rPr lang="en-US" sz="1600" dirty="0">
                <a:solidFill>
                  <a:srgbClr val="222222"/>
                </a:solidFill>
              </a:rPr>
              <a:t>Chemical Hygiene Plan </a:t>
            </a:r>
          </a:p>
          <a:p>
            <a:pPr marL="274320" indent="-274320">
              <a:lnSpc>
                <a:spcPct val="130000"/>
              </a:lnSpc>
              <a:spcBef>
                <a:spcPts val="0"/>
              </a:spcBef>
              <a:buFont typeface="Wingdings" panose="05000000000000000000" pitchFamily="2" charset="2"/>
              <a:buChar char="q"/>
            </a:pPr>
            <a:r>
              <a:rPr lang="en-US" sz="1600" dirty="0">
                <a:hlinkClick r:id="rId4"/>
              </a:rPr>
              <a:t>Training Needs Assessment Form</a:t>
            </a:r>
            <a:r>
              <a:rPr lang="en-US" sz="1600" dirty="0"/>
              <a:t> for each group member </a:t>
            </a:r>
            <a:endParaRPr lang="en-US" sz="1600" dirty="0">
              <a:solidFill>
                <a:srgbClr val="222222"/>
              </a:solidFill>
            </a:endParaRPr>
          </a:p>
          <a:p>
            <a:pPr marL="274320" indent="-274320">
              <a:lnSpc>
                <a:spcPct val="130000"/>
              </a:lnSpc>
              <a:spcBef>
                <a:spcPts val="0"/>
              </a:spcBef>
              <a:buFont typeface="Wingdings" panose="05000000000000000000" pitchFamily="2" charset="2"/>
              <a:buChar char="q"/>
            </a:pPr>
            <a:r>
              <a:rPr lang="en-US" sz="1600" dirty="0">
                <a:solidFill>
                  <a:srgbClr val="222222"/>
                </a:solidFill>
              </a:rPr>
              <a:t>Update</a:t>
            </a:r>
            <a:r>
              <a:rPr lang="en-US" sz="1600" b="0" i="0" dirty="0">
                <a:solidFill>
                  <a:srgbClr val="222222"/>
                </a:solidFill>
                <a:effectLst/>
              </a:rPr>
              <a:t> door placards with emergency contact information and lab hazards</a:t>
            </a:r>
          </a:p>
          <a:p>
            <a:pPr marL="274320" indent="-274320">
              <a:lnSpc>
                <a:spcPct val="130000"/>
              </a:lnSpc>
              <a:spcBef>
                <a:spcPts val="0"/>
              </a:spcBef>
              <a:buFont typeface="Wingdings" panose="05000000000000000000" pitchFamily="2" charset="2"/>
              <a:buChar char="q"/>
            </a:pPr>
            <a:r>
              <a:rPr lang="en-US" sz="1600" b="0" i="0" dirty="0">
                <a:solidFill>
                  <a:srgbClr val="222222"/>
                </a:solidFill>
                <a:effectLst/>
              </a:rPr>
              <a:t>Post emergency flipcharts</a:t>
            </a:r>
          </a:p>
          <a:p>
            <a:pPr marL="274320" indent="-274320" algn="l">
              <a:lnSpc>
                <a:spcPct val="130000"/>
              </a:lnSpc>
              <a:spcBef>
                <a:spcPts val="0"/>
              </a:spcBef>
              <a:buFont typeface="Wingdings" panose="05000000000000000000" pitchFamily="2" charset="2"/>
              <a:buChar char="q"/>
            </a:pPr>
            <a:r>
              <a:rPr lang="en-US" sz="1600" b="0" i="0" dirty="0">
                <a:solidFill>
                  <a:srgbClr val="222222"/>
                </a:solidFill>
                <a:effectLst/>
              </a:rPr>
              <a:t>Create laboratory-specific SOPs</a:t>
            </a:r>
          </a:p>
          <a:p>
            <a:pPr marL="274320" indent="-274320" algn="l">
              <a:lnSpc>
                <a:spcPct val="130000"/>
              </a:lnSpc>
              <a:spcBef>
                <a:spcPts val="0"/>
              </a:spcBef>
              <a:buFont typeface="Wingdings" panose="05000000000000000000" pitchFamily="2" charset="2"/>
              <a:buChar char="q"/>
            </a:pPr>
            <a:r>
              <a:rPr lang="en-US" sz="1600" dirty="0">
                <a:solidFill>
                  <a:srgbClr val="222222"/>
                </a:solidFill>
              </a:rPr>
              <a:t>Complete additional training</a:t>
            </a:r>
          </a:p>
          <a:p>
            <a:pPr marL="274320" indent="-274320" algn="l">
              <a:lnSpc>
                <a:spcPct val="130000"/>
              </a:lnSpc>
              <a:spcBef>
                <a:spcPts val="0"/>
              </a:spcBef>
              <a:buFont typeface="Wingdings" panose="05000000000000000000" pitchFamily="2" charset="2"/>
              <a:buChar char="q"/>
            </a:pPr>
            <a:endParaRPr lang="en-US" sz="1600" b="0" i="0" dirty="0">
              <a:solidFill>
                <a:srgbClr val="222222"/>
              </a:solidFill>
              <a:effectLst/>
            </a:endParaRPr>
          </a:p>
          <a:p>
            <a:pPr marL="0" indent="0">
              <a:lnSpc>
                <a:spcPct val="130000"/>
              </a:lnSpc>
              <a:spcBef>
                <a:spcPts val="0"/>
              </a:spcBef>
              <a:buNone/>
            </a:pPr>
            <a:r>
              <a:rPr lang="en-US" sz="1600" b="0" i="0" dirty="0">
                <a:solidFill>
                  <a:srgbClr val="222222"/>
                </a:solidFill>
                <a:effectLst/>
                <a:hlinkClick r:id="rId5"/>
              </a:rPr>
              <a:t>Biological Use</a:t>
            </a:r>
            <a:r>
              <a:rPr lang="en-US" sz="1600" b="0" i="0" dirty="0">
                <a:solidFill>
                  <a:srgbClr val="222222"/>
                </a:solidFill>
                <a:effectLst/>
              </a:rPr>
              <a:t>:</a:t>
            </a:r>
          </a:p>
          <a:p>
            <a:pPr marL="274320" indent="-274320" algn="l">
              <a:lnSpc>
                <a:spcPct val="130000"/>
              </a:lnSpc>
              <a:spcBef>
                <a:spcPts val="0"/>
              </a:spcBef>
              <a:buFont typeface="Wingdings" panose="05000000000000000000" pitchFamily="2" charset="2"/>
              <a:buChar char="q"/>
            </a:pPr>
            <a:r>
              <a:rPr lang="en-US" sz="1600" b="0" i="0" dirty="0">
                <a:solidFill>
                  <a:srgbClr val="222222"/>
                </a:solidFill>
                <a:effectLst/>
              </a:rPr>
              <a:t>Obtain Biological Use Authorization (BUA) for projects involving certain biological materials</a:t>
            </a:r>
          </a:p>
          <a:p>
            <a:pPr marL="274320" indent="-274320" algn="l">
              <a:lnSpc>
                <a:spcPct val="130000"/>
              </a:lnSpc>
              <a:spcBef>
                <a:spcPts val="0"/>
              </a:spcBef>
              <a:buFont typeface="Wingdings" panose="05000000000000000000" pitchFamily="2" charset="2"/>
              <a:buChar char="q"/>
            </a:pPr>
            <a:r>
              <a:rPr lang="en-US" sz="1600" b="0" i="0" dirty="0">
                <a:solidFill>
                  <a:srgbClr val="222222"/>
                </a:solidFill>
                <a:effectLst/>
              </a:rPr>
              <a:t>Organize a walkthrough with the Biosafety Officer after BUA completion</a:t>
            </a:r>
          </a:p>
          <a:p>
            <a:pPr marL="0" indent="0" algn="l">
              <a:lnSpc>
                <a:spcPct val="130000"/>
              </a:lnSpc>
              <a:spcBef>
                <a:spcPts val="0"/>
              </a:spcBef>
              <a:buNone/>
            </a:pPr>
            <a:endParaRPr lang="en-US" sz="1600" b="0" i="0" dirty="0">
              <a:solidFill>
                <a:srgbClr val="222222"/>
              </a:solidFill>
              <a:effectLst/>
            </a:endParaRPr>
          </a:p>
          <a:p>
            <a:pPr marL="0" indent="0" algn="l">
              <a:lnSpc>
                <a:spcPct val="130000"/>
              </a:lnSpc>
              <a:spcBef>
                <a:spcPts val="0"/>
              </a:spcBef>
              <a:buNone/>
            </a:pPr>
            <a:r>
              <a:rPr lang="en-US" sz="1600" b="0" i="0" dirty="0">
                <a:solidFill>
                  <a:srgbClr val="222222"/>
                </a:solidFill>
                <a:effectLst/>
                <a:hlinkClick r:id="rId6"/>
              </a:rPr>
              <a:t>Other Institutional approvals </a:t>
            </a:r>
            <a:r>
              <a:rPr lang="en-US" sz="1600" b="0" i="0" dirty="0">
                <a:solidFill>
                  <a:srgbClr val="222222"/>
                </a:solidFill>
                <a:effectLst/>
              </a:rPr>
              <a:t>are required for work with stem cells, vertebrates, </a:t>
            </a:r>
            <a:r>
              <a:rPr lang="en-US" sz="1600" b="0" i="0">
                <a:solidFill>
                  <a:srgbClr val="222222"/>
                </a:solidFill>
                <a:effectLst/>
              </a:rPr>
              <a:t>human subjects</a:t>
            </a:r>
            <a:endParaRPr lang="en-US" sz="1600" b="0" i="0" dirty="0">
              <a:solidFill>
                <a:srgbClr val="222222"/>
              </a:solidFill>
              <a:effectLst/>
            </a:endParaRPr>
          </a:p>
        </p:txBody>
      </p:sp>
    </p:spTree>
    <p:extLst>
      <p:ext uri="{BB962C8B-B14F-4D97-AF65-F5344CB8AC3E}">
        <p14:creationId xmlns:p14="http://schemas.microsoft.com/office/powerpoint/2010/main" val="369958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Training</a:t>
            </a:r>
          </a:p>
        </p:txBody>
      </p:sp>
      <p:sp>
        <p:nvSpPr>
          <p:cNvPr id="5" name="Content Placeholder 4">
            <a:extLst>
              <a:ext uri="{FF2B5EF4-FFF2-40B4-BE49-F238E27FC236}">
                <a16:creationId xmlns:a16="http://schemas.microsoft.com/office/drawing/2014/main" id="{A1585FA0-4C94-452E-A98E-4499C648E9D4}"/>
              </a:ext>
            </a:extLst>
          </p:cNvPr>
          <p:cNvSpPr>
            <a:spLocks noGrp="1"/>
          </p:cNvSpPr>
          <p:nvPr>
            <p:ph sz="half" idx="1"/>
          </p:nvPr>
        </p:nvSpPr>
        <p:spPr>
          <a:xfrm>
            <a:off x="680872" y="1303658"/>
            <a:ext cx="8161792" cy="4666215"/>
          </a:xfrm>
        </p:spPr>
        <p:txBody>
          <a:bodyPr>
            <a:normAutofit fontScale="92500"/>
          </a:bodyPr>
          <a:lstStyle/>
          <a:p>
            <a:pPr>
              <a:lnSpc>
                <a:spcPct val="110000"/>
              </a:lnSpc>
              <a:spcBef>
                <a:spcPts val="0"/>
              </a:spcBef>
            </a:pPr>
            <a:r>
              <a:rPr lang="en-US" sz="1600" dirty="0">
                <a:hlinkClick r:id="rId2"/>
              </a:rPr>
              <a:t>Bloodborne Pathogens Training</a:t>
            </a:r>
            <a:endParaRPr lang="en-US" sz="1600" dirty="0"/>
          </a:p>
          <a:p>
            <a:pPr marL="0" indent="0">
              <a:lnSpc>
                <a:spcPct val="110000"/>
              </a:lnSpc>
              <a:spcBef>
                <a:spcPts val="0"/>
              </a:spcBef>
              <a:buNone/>
            </a:pPr>
            <a:r>
              <a:rPr lang="en-US" sz="1600" dirty="0"/>
              <a:t>This course complies with Cal/OSHA Title 8, Section 5193 BBP training requirements and is for researchers working with human and nonhuman primate tissues. </a:t>
            </a:r>
          </a:p>
          <a:p>
            <a:pPr marL="0" indent="0">
              <a:lnSpc>
                <a:spcPct val="110000"/>
              </a:lnSpc>
              <a:spcBef>
                <a:spcPts val="0"/>
              </a:spcBef>
              <a:buNone/>
            </a:pPr>
            <a:r>
              <a:rPr lang="en-US" sz="1600" i="1" dirty="0"/>
              <a:t>Required annually</a:t>
            </a:r>
            <a:r>
              <a:rPr lang="en-US" sz="1600" dirty="0"/>
              <a:t>. </a:t>
            </a:r>
          </a:p>
          <a:p>
            <a:pPr marL="0" indent="0">
              <a:lnSpc>
                <a:spcPct val="110000"/>
              </a:lnSpc>
              <a:spcBef>
                <a:spcPts val="0"/>
              </a:spcBef>
              <a:buNone/>
            </a:pPr>
            <a:endParaRPr lang="en-US" sz="1600" dirty="0"/>
          </a:p>
          <a:p>
            <a:pPr>
              <a:lnSpc>
                <a:spcPct val="110000"/>
              </a:lnSpc>
              <a:spcBef>
                <a:spcPts val="0"/>
              </a:spcBef>
            </a:pPr>
            <a:r>
              <a:rPr lang="en-US" sz="1600" dirty="0">
                <a:hlinkClick r:id="rId3"/>
              </a:rPr>
              <a:t>Biosafety Training</a:t>
            </a:r>
            <a:endParaRPr lang="en-US" sz="1600" dirty="0"/>
          </a:p>
          <a:p>
            <a:pPr marL="0" indent="0">
              <a:lnSpc>
                <a:spcPct val="110000"/>
              </a:lnSpc>
              <a:spcBef>
                <a:spcPts val="0"/>
              </a:spcBef>
              <a:buNone/>
            </a:pPr>
            <a:r>
              <a:rPr lang="en-US" sz="1600" dirty="0"/>
              <a:t>Introduction to safe practices for handling biological agents. This course is required prior to working with recombinant or synthetic DNA, infectious materials, infectious animals, human clinical samples and other research-related projects that require BSL-2 or enhanced BSL-2 containment practices.</a:t>
            </a:r>
          </a:p>
          <a:p>
            <a:pPr marL="0" indent="0">
              <a:lnSpc>
                <a:spcPct val="110000"/>
              </a:lnSpc>
              <a:spcBef>
                <a:spcPts val="0"/>
              </a:spcBef>
              <a:buNone/>
            </a:pPr>
            <a:r>
              <a:rPr lang="en-US" sz="1600" i="1" dirty="0"/>
              <a:t>Required once</a:t>
            </a:r>
            <a:r>
              <a:rPr lang="en-US" sz="1600" dirty="0"/>
              <a:t>. </a:t>
            </a:r>
          </a:p>
          <a:p>
            <a:pPr marL="0" indent="0">
              <a:lnSpc>
                <a:spcPct val="110000"/>
              </a:lnSpc>
              <a:spcBef>
                <a:spcPts val="0"/>
              </a:spcBef>
              <a:buNone/>
            </a:pPr>
            <a:endParaRPr lang="en-US" sz="1600" dirty="0"/>
          </a:p>
          <a:p>
            <a:pPr>
              <a:lnSpc>
                <a:spcPct val="110000"/>
              </a:lnSpc>
              <a:spcBef>
                <a:spcPts val="0"/>
              </a:spcBef>
            </a:pPr>
            <a:r>
              <a:rPr lang="en-US" sz="1600" dirty="0">
                <a:hlinkClick r:id="rId4"/>
              </a:rPr>
              <a:t>Aerosol Transmissible Diseases Training</a:t>
            </a:r>
            <a:endParaRPr lang="en-US" sz="1600" dirty="0"/>
          </a:p>
          <a:p>
            <a:pPr marL="0" indent="0">
              <a:lnSpc>
                <a:spcPct val="110000"/>
              </a:lnSpc>
              <a:spcBef>
                <a:spcPts val="0"/>
              </a:spcBef>
              <a:buNone/>
            </a:pPr>
            <a:r>
              <a:rPr lang="en-US" sz="1600" dirty="0"/>
              <a:t>This course complies with Cal/OSHA Title 8, Section 5199 ATD training requirements and is required for researchers working with the agents or agents plus procedures given in the regulations: </a:t>
            </a:r>
            <a:r>
              <a:rPr lang="en-US" sz="1600" dirty="0">
                <a:hlinkClick r:id="rId5"/>
              </a:rPr>
              <a:t>https://www.dir.ca.gov/title8/5199d.html</a:t>
            </a:r>
            <a:endParaRPr lang="en-US" sz="1600" dirty="0"/>
          </a:p>
          <a:p>
            <a:pPr marL="0" indent="0">
              <a:lnSpc>
                <a:spcPct val="110000"/>
              </a:lnSpc>
              <a:spcBef>
                <a:spcPts val="0"/>
              </a:spcBef>
              <a:buNone/>
            </a:pPr>
            <a:r>
              <a:rPr lang="en-US" sz="1600" i="1" dirty="0"/>
              <a:t>Required annually</a:t>
            </a:r>
            <a:r>
              <a:rPr lang="en-US" sz="1600" dirty="0"/>
              <a:t>. </a:t>
            </a:r>
          </a:p>
          <a:p>
            <a:pPr marL="0" indent="0">
              <a:lnSpc>
                <a:spcPct val="110000"/>
              </a:lnSpc>
              <a:spcBef>
                <a:spcPts val="0"/>
              </a:spcBef>
              <a:buNone/>
            </a:pPr>
            <a:endParaRPr lang="en-US" sz="1600" dirty="0"/>
          </a:p>
          <a:p>
            <a:pPr>
              <a:lnSpc>
                <a:spcPct val="110000"/>
              </a:lnSpc>
              <a:spcBef>
                <a:spcPts val="0"/>
              </a:spcBef>
            </a:pPr>
            <a:endParaRPr lang="en-US" sz="1600" dirty="0"/>
          </a:p>
          <a:p>
            <a:pPr>
              <a:lnSpc>
                <a:spcPct val="110000"/>
              </a:lnSpc>
              <a:spcBef>
                <a:spcPts val="0"/>
              </a:spcBef>
            </a:pPr>
            <a:endParaRPr lang="en-US" sz="1600" dirty="0"/>
          </a:p>
        </p:txBody>
      </p:sp>
    </p:spTree>
    <p:extLst>
      <p:ext uri="{BB962C8B-B14F-4D97-AF65-F5344CB8AC3E}">
        <p14:creationId xmlns:p14="http://schemas.microsoft.com/office/powerpoint/2010/main" val="260750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Reporting Incidents</a:t>
            </a:r>
          </a:p>
        </p:txBody>
      </p:sp>
      <p:sp>
        <p:nvSpPr>
          <p:cNvPr id="5" name="Content Placeholder 4">
            <a:extLst>
              <a:ext uri="{FF2B5EF4-FFF2-40B4-BE49-F238E27FC236}">
                <a16:creationId xmlns:a16="http://schemas.microsoft.com/office/drawing/2014/main" id="{A1585FA0-4C94-452E-A98E-4499C648E9D4}"/>
              </a:ext>
            </a:extLst>
          </p:cNvPr>
          <p:cNvSpPr>
            <a:spLocks noGrp="1"/>
          </p:cNvSpPr>
          <p:nvPr>
            <p:ph sz="half" idx="1"/>
          </p:nvPr>
        </p:nvSpPr>
        <p:spPr>
          <a:xfrm>
            <a:off x="394852" y="1647684"/>
            <a:ext cx="4971424" cy="4046108"/>
          </a:xfrm>
        </p:spPr>
        <p:txBody>
          <a:bodyPr>
            <a:normAutofit/>
          </a:bodyPr>
          <a:lstStyle/>
          <a:p>
            <a:pPr marL="0" indent="0">
              <a:buNone/>
            </a:pPr>
            <a:r>
              <a:rPr lang="en-US" sz="1800" dirty="0"/>
              <a:t>Exposures must be reported to the PI or Lab Safety Contact immediately.</a:t>
            </a:r>
          </a:p>
          <a:p>
            <a:r>
              <a:rPr lang="en-US" sz="1800" dirty="0"/>
              <a:t>Student exposures or injuries are filed via this webpage: </a:t>
            </a:r>
            <a:r>
              <a:rPr lang="en-US" sz="1800" u="sng" dirty="0">
                <a:hlinkClick r:id="rId2"/>
              </a:rPr>
              <a:t>https://www.ehs.ucsb.edu/riskmanagement/3rd-party-incidents</a:t>
            </a:r>
            <a:endParaRPr lang="en-US" sz="1800" dirty="0"/>
          </a:p>
          <a:p>
            <a:r>
              <a:rPr lang="en-US" sz="1800" dirty="0"/>
              <a:t>Employee exposures or injuries are recorded with an Employer’s First Report: </a:t>
            </a:r>
            <a:r>
              <a:rPr lang="en-US" sz="1800" u="sng" dirty="0">
                <a:hlinkClick r:id="rId3"/>
              </a:rPr>
              <a:t>https://www.ehs.ucsb.edu/workcomp</a:t>
            </a:r>
            <a:endParaRPr lang="en-US" sz="1800" dirty="0"/>
          </a:p>
          <a:p>
            <a:pPr marL="0" indent="0">
              <a:lnSpc>
                <a:spcPct val="110000"/>
              </a:lnSpc>
              <a:spcBef>
                <a:spcPts val="0"/>
              </a:spcBef>
              <a:buNone/>
            </a:pPr>
            <a:endParaRPr lang="en-US" sz="1800" dirty="0"/>
          </a:p>
          <a:p>
            <a:pPr>
              <a:lnSpc>
                <a:spcPct val="110000"/>
              </a:lnSpc>
              <a:spcBef>
                <a:spcPts val="0"/>
              </a:spcBef>
            </a:pPr>
            <a:endParaRPr lang="en-US" sz="1800" dirty="0"/>
          </a:p>
          <a:p>
            <a:pPr marL="0" indent="0">
              <a:lnSpc>
                <a:spcPct val="110000"/>
              </a:lnSpc>
              <a:spcBef>
                <a:spcPts val="0"/>
              </a:spcBef>
              <a:buNone/>
            </a:pPr>
            <a:r>
              <a:rPr lang="en-US" sz="1800" dirty="0">
                <a:hlinkClick r:id="rId4"/>
              </a:rPr>
              <a:t>https://www.ehs.ucsb.edu/programs-services/workers-compensation</a:t>
            </a:r>
            <a:endParaRPr lang="en-US" sz="1800" dirty="0"/>
          </a:p>
          <a:p>
            <a:pPr>
              <a:lnSpc>
                <a:spcPct val="110000"/>
              </a:lnSpc>
              <a:spcBef>
                <a:spcPts val="0"/>
              </a:spcBef>
            </a:pPr>
            <a:endParaRPr lang="en-US" sz="1400" dirty="0"/>
          </a:p>
        </p:txBody>
      </p:sp>
      <p:pic>
        <p:nvPicPr>
          <p:cNvPr id="4" name="Picture 3">
            <a:extLst>
              <a:ext uri="{FF2B5EF4-FFF2-40B4-BE49-F238E27FC236}">
                <a16:creationId xmlns:a16="http://schemas.microsoft.com/office/drawing/2014/main" id="{90D91BAD-AB55-4E55-8DC9-6D10F8FF0D1E}"/>
              </a:ext>
            </a:extLst>
          </p:cNvPr>
          <p:cNvPicPr>
            <a:picLocks noChangeAspect="1"/>
          </p:cNvPicPr>
          <p:nvPr/>
        </p:nvPicPr>
        <p:blipFill>
          <a:blip r:embed="rId5"/>
          <a:stretch>
            <a:fillRect/>
          </a:stretch>
        </p:blipFill>
        <p:spPr>
          <a:xfrm>
            <a:off x="5454869" y="1599906"/>
            <a:ext cx="3205686" cy="4093886"/>
          </a:xfrm>
          <a:prstGeom prst="rect">
            <a:avLst/>
          </a:prstGeom>
        </p:spPr>
      </p:pic>
    </p:spTree>
    <p:extLst>
      <p:ext uri="{BB962C8B-B14F-4D97-AF65-F5344CB8AC3E}">
        <p14:creationId xmlns:p14="http://schemas.microsoft.com/office/powerpoint/2010/main" val="388115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hlinkClick r:id="rId3"/>
              </a:rPr>
              <a:t>Resources</a:t>
            </a:r>
            <a:r>
              <a:rPr lang="en-US" dirty="0"/>
              <a:t> for Biological Safety</a:t>
            </a:r>
          </a:p>
        </p:txBody>
      </p:sp>
      <p:sp>
        <p:nvSpPr>
          <p:cNvPr id="5" name="Content Placeholder 4">
            <a:extLst>
              <a:ext uri="{FF2B5EF4-FFF2-40B4-BE49-F238E27FC236}">
                <a16:creationId xmlns:a16="http://schemas.microsoft.com/office/drawing/2014/main" id="{A1585FA0-4C94-452E-A98E-4499C648E9D4}"/>
              </a:ext>
            </a:extLst>
          </p:cNvPr>
          <p:cNvSpPr>
            <a:spLocks noGrp="1"/>
          </p:cNvSpPr>
          <p:nvPr>
            <p:ph sz="half" idx="1"/>
          </p:nvPr>
        </p:nvSpPr>
        <p:spPr>
          <a:xfrm>
            <a:off x="404633" y="1099693"/>
            <a:ext cx="8520292" cy="4967731"/>
          </a:xfrm>
        </p:spPr>
        <p:txBody>
          <a:bodyPr>
            <a:normAutofit/>
          </a:bodyPr>
          <a:lstStyle/>
          <a:p>
            <a:pPr>
              <a:lnSpc>
                <a:spcPct val="120000"/>
              </a:lnSpc>
            </a:pPr>
            <a:r>
              <a:rPr lang="en-US" sz="1200" dirty="0">
                <a:hlinkClick r:id="rId4"/>
              </a:rPr>
              <a:t>American Biological Safety Association Risk Group Database</a:t>
            </a:r>
            <a:endParaRPr lang="en-US" sz="1200" dirty="0"/>
          </a:p>
          <a:p>
            <a:pPr>
              <a:lnSpc>
                <a:spcPct val="120000"/>
              </a:lnSpc>
            </a:pPr>
            <a:r>
              <a:rPr lang="en-US" sz="1200" dirty="0">
                <a:hlinkClick r:id="rId5"/>
              </a:rPr>
              <a:t>American Society for Microbiology's Guidelines for Biosafety in Teaching Laboratories, 2019</a:t>
            </a:r>
            <a:endParaRPr lang="en-US" sz="1200" dirty="0"/>
          </a:p>
          <a:p>
            <a:pPr>
              <a:lnSpc>
                <a:spcPct val="120000"/>
              </a:lnSpc>
            </a:pPr>
            <a:r>
              <a:rPr lang="en-US" sz="1200" dirty="0">
                <a:hlinkClick r:id="rId6"/>
              </a:rPr>
              <a:t>Biological Safety Cabinet Basics</a:t>
            </a:r>
            <a:endParaRPr lang="en-US" sz="1200" dirty="0"/>
          </a:p>
          <a:p>
            <a:pPr>
              <a:lnSpc>
                <a:spcPct val="120000"/>
              </a:lnSpc>
            </a:pPr>
            <a:r>
              <a:rPr lang="en-US" sz="1200" dirty="0">
                <a:hlinkClick r:id="rId7"/>
              </a:rPr>
              <a:t>Biosafety in Microbiological and Biomedical Laboratories 6th ed. (CDC &amp; NIH)</a:t>
            </a:r>
            <a:endParaRPr lang="en-US" sz="1200" dirty="0"/>
          </a:p>
          <a:p>
            <a:pPr>
              <a:lnSpc>
                <a:spcPct val="120000"/>
              </a:lnSpc>
            </a:pPr>
            <a:r>
              <a:rPr lang="en-US" sz="1200" dirty="0">
                <a:hlinkClick r:id="rId8"/>
              </a:rPr>
              <a:t>California Department of Public Health Medical Waste Training Materials</a:t>
            </a:r>
            <a:endParaRPr lang="en-US" sz="1200" dirty="0"/>
          </a:p>
          <a:p>
            <a:pPr>
              <a:lnSpc>
                <a:spcPct val="120000"/>
              </a:lnSpc>
            </a:pPr>
            <a:r>
              <a:rPr lang="en-US" sz="1200" dirty="0">
                <a:hlinkClick r:id="rId9"/>
              </a:rPr>
              <a:t>Canadian PSDS for Infectious Substances</a:t>
            </a:r>
            <a:endParaRPr lang="en-US" sz="1200" dirty="0"/>
          </a:p>
          <a:p>
            <a:pPr>
              <a:lnSpc>
                <a:spcPct val="120000"/>
              </a:lnSpc>
            </a:pPr>
            <a:r>
              <a:rPr lang="en-US" sz="1200" dirty="0">
                <a:hlinkClick r:id="rId10"/>
              </a:rPr>
              <a:t>Database of Lab Acquired Infections</a:t>
            </a:r>
            <a:endParaRPr lang="en-US" sz="1200" dirty="0"/>
          </a:p>
          <a:p>
            <a:pPr>
              <a:lnSpc>
                <a:spcPct val="120000"/>
              </a:lnSpc>
            </a:pPr>
            <a:r>
              <a:rPr lang="en-US" sz="1200" dirty="0">
                <a:hlinkClick r:id="rId11"/>
              </a:rPr>
              <a:t>Environmental Protection Agency-Registered Disinfectants</a:t>
            </a:r>
            <a:endParaRPr lang="en-US" sz="1200" dirty="0"/>
          </a:p>
          <a:p>
            <a:pPr>
              <a:lnSpc>
                <a:spcPct val="120000"/>
              </a:lnSpc>
            </a:pPr>
            <a:r>
              <a:rPr lang="en-US" sz="1200" dirty="0">
                <a:hlinkClick r:id="rId12"/>
              </a:rPr>
              <a:t>Guidelines for Disinfection and Sterilization in Healthcare Facilities, 2008 (CDC)</a:t>
            </a:r>
            <a:endParaRPr lang="en-US" sz="1200" dirty="0"/>
          </a:p>
          <a:p>
            <a:pPr>
              <a:lnSpc>
                <a:spcPct val="120000"/>
              </a:lnSpc>
            </a:pPr>
            <a:r>
              <a:rPr lang="en-US" sz="1200" dirty="0">
                <a:hlinkClick r:id="rId13"/>
              </a:rPr>
              <a:t>MCDB Autoclave Guidelines 5-23-14</a:t>
            </a:r>
            <a:endParaRPr lang="en-US" sz="1200" dirty="0"/>
          </a:p>
          <a:p>
            <a:pPr>
              <a:lnSpc>
                <a:spcPct val="120000"/>
              </a:lnSpc>
            </a:pPr>
            <a:r>
              <a:rPr lang="en-US" sz="1200" dirty="0">
                <a:hlinkClick r:id="rId14"/>
              </a:rPr>
              <a:t>NIH Guidelines for Research Involving Recombinant or Synthetic Nucleic Acid Molecules (NIH)</a:t>
            </a:r>
            <a:endParaRPr lang="en-US" sz="1200" dirty="0"/>
          </a:p>
          <a:p>
            <a:pPr>
              <a:lnSpc>
                <a:spcPct val="120000"/>
              </a:lnSpc>
            </a:pPr>
            <a:r>
              <a:rPr lang="en-US" sz="1200" dirty="0">
                <a:hlinkClick r:id="rId15"/>
              </a:rPr>
              <a:t>National Select Agent Registry List (CDC)</a:t>
            </a:r>
            <a:endParaRPr lang="en-US" sz="1200" dirty="0"/>
          </a:p>
          <a:p>
            <a:pPr>
              <a:lnSpc>
                <a:spcPct val="120000"/>
              </a:lnSpc>
            </a:pPr>
            <a:r>
              <a:rPr lang="en-US" sz="1200" dirty="0">
                <a:hlinkClick r:id="rId16"/>
              </a:rPr>
              <a:t>Review of Lab Acquired Infections, 1979-2015</a:t>
            </a:r>
            <a:endParaRPr lang="en-US" sz="1200" dirty="0"/>
          </a:p>
          <a:p>
            <a:pPr>
              <a:lnSpc>
                <a:spcPct val="120000"/>
              </a:lnSpc>
            </a:pPr>
            <a:r>
              <a:rPr lang="en-US" sz="1200" dirty="0">
                <a:hlinkClick r:id="rId17"/>
              </a:rPr>
              <a:t>Safe Work Practices for Working with Wildlife - USGS</a:t>
            </a:r>
            <a:endParaRPr lang="en-US" sz="1200" dirty="0"/>
          </a:p>
          <a:p>
            <a:pPr>
              <a:lnSpc>
                <a:spcPct val="120000"/>
              </a:lnSpc>
            </a:pPr>
            <a:r>
              <a:rPr lang="en-US" sz="1200" dirty="0">
                <a:hlinkClick r:id="rId18"/>
              </a:rPr>
              <a:t>World Health Organization Laboratory Biosafety Manual, fourth edition</a:t>
            </a:r>
            <a:endParaRPr lang="en-US" sz="1200" dirty="0"/>
          </a:p>
          <a:p>
            <a:pPr>
              <a:lnSpc>
                <a:spcPct val="120000"/>
              </a:lnSpc>
            </a:pPr>
            <a:endParaRPr lang="en-US" sz="1200" dirty="0"/>
          </a:p>
          <a:p>
            <a:pPr>
              <a:lnSpc>
                <a:spcPct val="120000"/>
              </a:lnSpc>
            </a:pPr>
            <a:endParaRPr lang="en-US" sz="1200" dirty="0"/>
          </a:p>
        </p:txBody>
      </p:sp>
    </p:spTree>
    <p:extLst>
      <p:ext uri="{BB962C8B-B14F-4D97-AF65-F5344CB8AC3E}">
        <p14:creationId xmlns:p14="http://schemas.microsoft.com/office/powerpoint/2010/main" val="396601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Regulations Pertaining to Biological Safety</a:t>
            </a:r>
          </a:p>
        </p:txBody>
      </p:sp>
      <p:sp>
        <p:nvSpPr>
          <p:cNvPr id="5" name="Content Placeholder 4">
            <a:extLst>
              <a:ext uri="{FF2B5EF4-FFF2-40B4-BE49-F238E27FC236}">
                <a16:creationId xmlns:a16="http://schemas.microsoft.com/office/drawing/2014/main" id="{A1585FA0-4C94-452E-A98E-4499C648E9D4}"/>
              </a:ext>
            </a:extLst>
          </p:cNvPr>
          <p:cNvSpPr>
            <a:spLocks noGrp="1"/>
          </p:cNvSpPr>
          <p:nvPr>
            <p:ph sz="half" idx="1"/>
          </p:nvPr>
        </p:nvSpPr>
        <p:spPr>
          <a:xfrm>
            <a:off x="404633" y="1099693"/>
            <a:ext cx="8520292" cy="4967731"/>
          </a:xfrm>
        </p:spPr>
        <p:txBody>
          <a:bodyPr>
            <a:normAutofit/>
          </a:bodyPr>
          <a:lstStyle/>
          <a:p>
            <a:pPr>
              <a:lnSpc>
                <a:spcPct val="120000"/>
              </a:lnSpc>
            </a:pPr>
            <a:endParaRPr lang="en-US" sz="1200" dirty="0"/>
          </a:p>
          <a:p>
            <a:pPr>
              <a:lnSpc>
                <a:spcPct val="120000"/>
              </a:lnSpc>
            </a:pPr>
            <a:endParaRPr lang="en-US" sz="1200" dirty="0"/>
          </a:p>
        </p:txBody>
      </p:sp>
      <p:graphicFrame>
        <p:nvGraphicFramePr>
          <p:cNvPr id="6" name="Table 5">
            <a:extLst>
              <a:ext uri="{FF2B5EF4-FFF2-40B4-BE49-F238E27FC236}">
                <a16:creationId xmlns:a16="http://schemas.microsoft.com/office/drawing/2014/main" id="{8558E5B2-61CB-4A32-AD4C-E552883C71F3}"/>
              </a:ext>
            </a:extLst>
          </p:cNvPr>
          <p:cNvGraphicFramePr>
            <a:graphicFrameLocks noGrp="1"/>
          </p:cNvGraphicFramePr>
          <p:nvPr>
            <p:extLst>
              <p:ext uri="{D42A27DB-BD31-4B8C-83A1-F6EECF244321}">
                <p14:modId xmlns:p14="http://schemas.microsoft.com/office/powerpoint/2010/main" val="2946878079"/>
              </p:ext>
            </p:extLst>
          </p:nvPr>
        </p:nvGraphicFramePr>
        <p:xfrm>
          <a:off x="404633" y="1150507"/>
          <a:ext cx="8382000" cy="5016565"/>
        </p:xfrm>
        <a:graphic>
          <a:graphicData uri="http://schemas.openxmlformats.org/drawingml/2006/table">
            <a:tbl>
              <a:tblPr firstRow="1" bandRow="1">
                <a:tableStyleId>{5C22544A-7EE6-4342-B048-85BDC9FD1C3A}</a:tableStyleId>
              </a:tblPr>
              <a:tblGrid>
                <a:gridCol w="3746953">
                  <a:extLst>
                    <a:ext uri="{9D8B030D-6E8A-4147-A177-3AD203B41FA5}">
                      <a16:colId xmlns:a16="http://schemas.microsoft.com/office/drawing/2014/main" val="203323526"/>
                    </a:ext>
                  </a:extLst>
                </a:gridCol>
                <a:gridCol w="4635047">
                  <a:extLst>
                    <a:ext uri="{9D8B030D-6E8A-4147-A177-3AD203B41FA5}">
                      <a16:colId xmlns:a16="http://schemas.microsoft.com/office/drawing/2014/main" val="2811668790"/>
                    </a:ext>
                  </a:extLst>
                </a:gridCol>
              </a:tblGrid>
              <a:tr h="370840">
                <a:tc>
                  <a:txBody>
                    <a:bodyPr/>
                    <a:lstStyle/>
                    <a:p>
                      <a:r>
                        <a:rPr lang="en-US" sz="1400" dirty="0">
                          <a:latin typeface="Century Gothic" panose="020B0502020202020204" pitchFamily="34" charset="0"/>
                        </a:rPr>
                        <a:t>Subject</a:t>
                      </a:r>
                    </a:p>
                  </a:txBody>
                  <a:tcPr/>
                </a:tc>
                <a:tc>
                  <a:txBody>
                    <a:bodyPr/>
                    <a:lstStyle/>
                    <a:p>
                      <a:r>
                        <a:rPr lang="en-US" sz="1400" dirty="0">
                          <a:latin typeface="Century Gothic" panose="020B0502020202020204" pitchFamily="34" charset="0"/>
                        </a:rPr>
                        <a:t>Citation and hyperlinks</a:t>
                      </a:r>
                    </a:p>
                  </a:txBody>
                  <a:tcPr/>
                </a:tc>
                <a:extLst>
                  <a:ext uri="{0D108BD9-81ED-4DB2-BD59-A6C34878D82A}">
                    <a16:rowId xmlns:a16="http://schemas.microsoft.com/office/drawing/2014/main" val="290273949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Bloodborne Pathogens</a:t>
                      </a:r>
                    </a:p>
                  </a:txBody>
                  <a:tcPr/>
                </a:tc>
                <a:tc>
                  <a:txBody>
                    <a:bodyPr/>
                    <a:lstStyle/>
                    <a:p>
                      <a:pPr>
                        <a:lnSpc>
                          <a:spcPct val="114000"/>
                        </a:lnSpc>
                      </a:pPr>
                      <a:r>
                        <a:rPr lang="en-US" sz="1200" dirty="0">
                          <a:latin typeface="Century Gothic" panose="020B0502020202020204" pitchFamily="34" charset="0"/>
                          <a:hlinkClick r:id="rId3"/>
                        </a:rPr>
                        <a:t>29 Code of Federal Regulations (CFR) 1910.1030</a:t>
                      </a:r>
                      <a:r>
                        <a:rPr lang="en-US" sz="1200" baseline="0" dirty="0">
                          <a:latin typeface="Century Gothic" panose="020B0502020202020204" pitchFamily="34" charset="0"/>
                          <a:hlinkClick r:id="rId3"/>
                        </a:rPr>
                        <a:t> </a:t>
                      </a:r>
                      <a:r>
                        <a:rPr lang="en-US" sz="1200" dirty="0">
                          <a:latin typeface="Century Gothic" panose="020B0502020202020204" pitchFamily="34" charset="0"/>
                          <a:hlinkClick r:id="rId3"/>
                        </a:rPr>
                        <a:t>(OSHA)</a:t>
                      </a:r>
                      <a:endParaRPr lang="en-US" sz="1200" dirty="0">
                        <a:latin typeface="Century Gothic" panose="020B0502020202020204" pitchFamily="34" charset="0"/>
                      </a:endParaRPr>
                    </a:p>
                    <a:p>
                      <a:pPr>
                        <a:lnSpc>
                          <a:spcPct val="114000"/>
                        </a:lnSpc>
                      </a:pPr>
                      <a:r>
                        <a:rPr lang="en-US" sz="1200" dirty="0">
                          <a:latin typeface="Century Gothic" panose="020B0502020202020204" pitchFamily="34" charset="0"/>
                          <a:hlinkClick r:id="rId4"/>
                        </a:rPr>
                        <a:t>California Code of Regulations (CCR) Title 8 Section 5193 (Cal/OSHA)</a:t>
                      </a:r>
                      <a:endParaRPr lang="en-US" sz="1200" dirty="0">
                        <a:latin typeface="Century Gothic" panose="020B0502020202020204" pitchFamily="34" charset="0"/>
                      </a:endParaRPr>
                    </a:p>
                  </a:txBody>
                  <a:tcPr/>
                </a:tc>
                <a:extLst>
                  <a:ext uri="{0D108BD9-81ED-4DB2-BD59-A6C34878D82A}">
                    <a16:rowId xmlns:a16="http://schemas.microsoft.com/office/drawing/2014/main" val="71817293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California Medical Waste Management Act </a:t>
                      </a:r>
                    </a:p>
                  </a:txBody>
                  <a:tcPr/>
                </a:tc>
                <a:tc>
                  <a:txBody>
                    <a:bodyPr/>
                    <a:lstStyle/>
                    <a:p>
                      <a:pPr>
                        <a:lnSpc>
                          <a:spcPct val="114000"/>
                        </a:lnSpc>
                      </a:pPr>
                      <a:r>
                        <a:rPr lang="en-US" sz="1200" dirty="0">
                          <a:latin typeface="Century Gothic" panose="020B0502020202020204" pitchFamily="34" charset="0"/>
                          <a:hlinkClick r:id="rId5"/>
                        </a:rPr>
                        <a:t>California</a:t>
                      </a:r>
                      <a:r>
                        <a:rPr lang="en-US" sz="1200" baseline="0" dirty="0">
                          <a:latin typeface="Century Gothic" panose="020B0502020202020204" pitchFamily="34" charset="0"/>
                          <a:hlinkClick r:id="rId5"/>
                        </a:rPr>
                        <a:t> Health and Safety Code, Section 117600-118360</a:t>
                      </a:r>
                      <a:endParaRPr lang="en-US" sz="1200" dirty="0">
                        <a:latin typeface="Century Gothic" panose="020B0502020202020204" pitchFamily="34" charset="0"/>
                      </a:endParaRPr>
                    </a:p>
                  </a:txBody>
                  <a:tcPr/>
                </a:tc>
                <a:extLst>
                  <a:ext uri="{0D108BD9-81ED-4DB2-BD59-A6C34878D82A}">
                    <a16:rowId xmlns:a16="http://schemas.microsoft.com/office/drawing/2014/main" val="282852926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Biosafety Cabinets</a:t>
                      </a:r>
                    </a:p>
                  </a:txBody>
                  <a:tcPr/>
                </a:tc>
                <a:tc>
                  <a:txBody>
                    <a:bodyPr/>
                    <a:lstStyle/>
                    <a:p>
                      <a:pPr>
                        <a:lnSpc>
                          <a:spcPct val="114000"/>
                        </a:lnSpc>
                      </a:pPr>
                      <a:r>
                        <a:rPr lang="en-US" sz="1200" dirty="0">
                          <a:latin typeface="Century Gothic" panose="020B0502020202020204" pitchFamily="34" charset="0"/>
                          <a:hlinkClick r:id="rId6"/>
                        </a:rPr>
                        <a:t>CCR Title</a:t>
                      </a:r>
                      <a:r>
                        <a:rPr lang="en-US" sz="1200" baseline="0" dirty="0">
                          <a:latin typeface="Century Gothic" panose="020B0502020202020204" pitchFamily="34" charset="0"/>
                          <a:hlinkClick r:id="rId6"/>
                        </a:rPr>
                        <a:t> 8 Section 5154.1</a:t>
                      </a:r>
                      <a:endParaRPr lang="en-US" sz="1200" dirty="0">
                        <a:latin typeface="Century Gothic" panose="020B0502020202020204" pitchFamily="34" charset="0"/>
                      </a:endParaRPr>
                    </a:p>
                  </a:txBody>
                  <a:tcPr/>
                </a:tc>
                <a:extLst>
                  <a:ext uri="{0D108BD9-81ED-4DB2-BD59-A6C34878D82A}">
                    <a16:rowId xmlns:a16="http://schemas.microsoft.com/office/drawing/2014/main" val="187927787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Respiratory Protection</a:t>
                      </a:r>
                    </a:p>
                  </a:txBody>
                  <a:tcPr/>
                </a:tc>
                <a:tc>
                  <a:txBody>
                    <a:bodyPr/>
                    <a:lstStyle/>
                    <a:p>
                      <a:pPr algn="l">
                        <a:lnSpc>
                          <a:spcPct val="114000"/>
                        </a:lnSpc>
                        <a:spcBef>
                          <a:spcPts val="0"/>
                        </a:spcBef>
                        <a:buNone/>
                      </a:pPr>
                      <a:r>
                        <a:rPr lang="en-US" sz="1200" dirty="0">
                          <a:latin typeface="Century Gothic" panose="020B0502020202020204" pitchFamily="34" charset="0"/>
                          <a:hlinkClick r:id="rId7"/>
                        </a:rPr>
                        <a:t>29 CFR 1910.134</a:t>
                      </a:r>
                      <a:endParaRPr lang="en-US" sz="1200" dirty="0">
                        <a:latin typeface="Century Gothic" panose="020B0502020202020204" pitchFamily="34" charset="0"/>
                        <a:hlinkClick r:id="rId8"/>
                      </a:endParaRPr>
                    </a:p>
                    <a:p>
                      <a:pPr>
                        <a:lnSpc>
                          <a:spcPct val="114000"/>
                        </a:lnSpc>
                      </a:pPr>
                      <a:r>
                        <a:rPr lang="en-US" sz="1200" dirty="0">
                          <a:latin typeface="Century Gothic" panose="020B0502020202020204" pitchFamily="34" charset="0"/>
                          <a:hlinkClick r:id="rId8"/>
                        </a:rPr>
                        <a:t>CCR Title 8 Section</a:t>
                      </a:r>
                      <a:r>
                        <a:rPr lang="en-US" sz="1200" baseline="0" dirty="0">
                          <a:latin typeface="Century Gothic" panose="020B0502020202020204" pitchFamily="34" charset="0"/>
                          <a:hlinkClick r:id="rId8"/>
                        </a:rPr>
                        <a:t> 5144</a:t>
                      </a:r>
                      <a:endParaRPr lang="en-US" sz="1200" dirty="0">
                        <a:latin typeface="Century Gothic" panose="020B0502020202020204" pitchFamily="34" charset="0"/>
                      </a:endParaRPr>
                    </a:p>
                  </a:txBody>
                  <a:tcPr/>
                </a:tc>
                <a:extLst>
                  <a:ext uri="{0D108BD9-81ED-4DB2-BD59-A6C34878D82A}">
                    <a16:rowId xmlns:a16="http://schemas.microsoft.com/office/drawing/2014/main" val="203686014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Aerosol Transmissible Diseases</a:t>
                      </a:r>
                    </a:p>
                  </a:txBody>
                  <a:tcPr/>
                </a:tc>
                <a:tc>
                  <a:txBody>
                    <a:bodyPr/>
                    <a:lstStyle/>
                    <a:p>
                      <a:pPr>
                        <a:lnSpc>
                          <a:spcPct val="114000"/>
                        </a:lnSpc>
                      </a:pPr>
                      <a:r>
                        <a:rPr lang="en-US" sz="1200" dirty="0">
                          <a:latin typeface="Century Gothic" panose="020B0502020202020204" pitchFamily="34" charset="0"/>
                          <a:hlinkClick r:id="rId9"/>
                        </a:rPr>
                        <a:t>CCR Title</a:t>
                      </a:r>
                      <a:r>
                        <a:rPr lang="en-US" sz="1200" baseline="0" dirty="0">
                          <a:latin typeface="Century Gothic" panose="020B0502020202020204" pitchFamily="34" charset="0"/>
                          <a:hlinkClick r:id="rId9"/>
                        </a:rPr>
                        <a:t> 8 Section 5199</a:t>
                      </a:r>
                      <a:endParaRPr lang="en-US" sz="1200" dirty="0">
                        <a:latin typeface="Century Gothic" panose="020B0502020202020204" pitchFamily="34" charset="0"/>
                      </a:endParaRPr>
                    </a:p>
                  </a:txBody>
                  <a:tcPr/>
                </a:tc>
                <a:extLst>
                  <a:ext uri="{0D108BD9-81ED-4DB2-BD59-A6C34878D82A}">
                    <a16:rowId xmlns:a16="http://schemas.microsoft.com/office/drawing/2014/main" val="12342256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Aerosol Transmissible Diseases - Zoonotic</a:t>
                      </a: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US" sz="1200" dirty="0">
                          <a:latin typeface="Century Gothic" panose="020B0502020202020204" pitchFamily="34" charset="0"/>
                          <a:hlinkClick r:id="rId10"/>
                        </a:rPr>
                        <a:t>CCR Title</a:t>
                      </a:r>
                      <a:r>
                        <a:rPr lang="en-US" sz="1200" baseline="0" dirty="0">
                          <a:latin typeface="Century Gothic" panose="020B0502020202020204" pitchFamily="34" charset="0"/>
                          <a:hlinkClick r:id="rId10"/>
                        </a:rPr>
                        <a:t> 8 Section 5199.1</a:t>
                      </a:r>
                      <a:endParaRPr lang="en-US" sz="1200" dirty="0">
                        <a:latin typeface="Century Gothic" panose="020B0502020202020204" pitchFamily="34" charset="0"/>
                      </a:endParaRPr>
                    </a:p>
                    <a:p>
                      <a:pPr>
                        <a:lnSpc>
                          <a:spcPct val="114000"/>
                        </a:lnSpc>
                      </a:pPr>
                      <a:endParaRPr lang="en-US" sz="1200" dirty="0">
                        <a:latin typeface="Century Gothic" panose="020B0502020202020204" pitchFamily="34" charset="0"/>
                      </a:endParaRPr>
                    </a:p>
                  </a:txBody>
                  <a:tcPr/>
                </a:tc>
                <a:extLst>
                  <a:ext uri="{0D108BD9-81ED-4DB2-BD59-A6C34878D82A}">
                    <a16:rowId xmlns:a16="http://schemas.microsoft.com/office/drawing/2014/main" val="398938503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CDC and APHIS Select Agents and Toxins</a:t>
                      </a:r>
                    </a:p>
                  </a:txBody>
                  <a:tcPr/>
                </a:tc>
                <a:tc>
                  <a:txBody>
                    <a:bodyPr/>
                    <a:lstStyle/>
                    <a:p>
                      <a:pPr>
                        <a:lnSpc>
                          <a:spcPct val="114000"/>
                        </a:lnSpc>
                      </a:pPr>
                      <a:r>
                        <a:rPr lang="en-US" sz="1200" dirty="0">
                          <a:latin typeface="Century Gothic" panose="020B0502020202020204" pitchFamily="34" charset="0"/>
                          <a:hlinkClick r:id="rId11"/>
                        </a:rPr>
                        <a:t>42 CFR Parts 72 &amp; 73 (CDC)</a:t>
                      </a:r>
                      <a:endParaRPr lang="en-US" sz="1200" dirty="0">
                        <a:latin typeface="Century Gothic" panose="020B0502020202020204" pitchFamily="34" charset="0"/>
                      </a:endParaRPr>
                    </a:p>
                    <a:p>
                      <a:pPr>
                        <a:lnSpc>
                          <a:spcPct val="114000"/>
                        </a:lnSpc>
                      </a:pPr>
                      <a:r>
                        <a:rPr lang="en-US" sz="1200" dirty="0">
                          <a:latin typeface="Century Gothic" panose="020B0502020202020204" pitchFamily="34" charset="0"/>
                          <a:hlinkClick r:id="rId12"/>
                        </a:rPr>
                        <a:t>7 CFR Part 331 and 9 CFR Part 121 (APHIS)</a:t>
                      </a:r>
                      <a:endParaRPr lang="en-US" sz="1200" dirty="0">
                        <a:latin typeface="Century Gothic" panose="020B0502020202020204" pitchFamily="34" charset="0"/>
                      </a:endParaRPr>
                    </a:p>
                  </a:txBody>
                  <a:tcPr/>
                </a:tc>
                <a:extLst>
                  <a:ext uri="{0D108BD9-81ED-4DB2-BD59-A6C34878D82A}">
                    <a16:rowId xmlns:a16="http://schemas.microsoft.com/office/drawing/2014/main" val="28873062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Shipping Infectious Substances</a:t>
                      </a:r>
                    </a:p>
                  </a:txBody>
                  <a:tcPr/>
                </a:tc>
                <a:tc>
                  <a:txBody>
                    <a:bodyPr/>
                    <a:lstStyle/>
                    <a:p>
                      <a:pPr>
                        <a:lnSpc>
                          <a:spcPct val="114000"/>
                        </a:lnSpc>
                      </a:pPr>
                      <a:r>
                        <a:rPr lang="en-US" sz="1200" b="0" i="0" u="none" strike="noStrike" kern="1200" dirty="0">
                          <a:solidFill>
                            <a:schemeClr val="dk1"/>
                          </a:solidFill>
                          <a:effectLst/>
                          <a:latin typeface="Century Gothic" panose="020B0502020202020204" pitchFamily="34" charset="0"/>
                          <a:ea typeface="+mn-ea"/>
                          <a:cs typeface="+mn-cs"/>
                          <a:hlinkClick r:id="rId13"/>
                        </a:rPr>
                        <a:t>US DOT Transporting Infectious Substances Safely</a:t>
                      </a:r>
                      <a:endParaRPr lang="en-US" sz="1200" b="0" i="0" u="none" strike="noStrike" kern="1200" dirty="0">
                        <a:solidFill>
                          <a:schemeClr val="dk1"/>
                        </a:solidFill>
                        <a:effectLst/>
                        <a:latin typeface="Century Gothic" panose="020B0502020202020204" pitchFamily="34" charset="0"/>
                        <a:ea typeface="+mn-ea"/>
                        <a:cs typeface="+mn-cs"/>
                      </a:endParaRPr>
                    </a:p>
                    <a:p>
                      <a:pPr marL="0" marR="0" lvl="0" indent="0" algn="l" defTabSz="685800" rtl="0" eaLnBrk="1" fontAlgn="auto" latinLnBrk="0" hangingPunct="1">
                        <a:lnSpc>
                          <a:spcPct val="114000"/>
                        </a:lnSpc>
                        <a:spcBef>
                          <a:spcPts val="0"/>
                        </a:spcBef>
                        <a:spcAft>
                          <a:spcPts val="0"/>
                        </a:spcAft>
                        <a:buClrTx/>
                        <a:buSzTx/>
                        <a:buFontTx/>
                        <a:buNone/>
                        <a:tabLst/>
                        <a:defRPr/>
                      </a:pPr>
                      <a:r>
                        <a:rPr lang="en-US" sz="1200" b="0" i="0" u="none" strike="noStrike" kern="1200" dirty="0">
                          <a:solidFill>
                            <a:schemeClr val="dk1"/>
                          </a:solidFill>
                          <a:effectLst/>
                          <a:latin typeface="Century Gothic" panose="020B0502020202020204" pitchFamily="34" charset="0"/>
                          <a:ea typeface="+mn-ea"/>
                          <a:cs typeface="+mn-cs"/>
                          <a:hlinkClick r:id="rId14"/>
                        </a:rPr>
                        <a:t>Packing and Shipping Dangerous Goods: What the Laboratory Staff Must Know</a:t>
                      </a:r>
                      <a:endParaRPr lang="en-US" sz="1200" b="0" i="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12488156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NIH Guidelines on Research</a:t>
                      </a:r>
                      <a:r>
                        <a:rPr lang="en-US" sz="1400" baseline="0" dirty="0">
                          <a:latin typeface="Century Gothic" panose="020B0502020202020204" pitchFamily="34" charset="0"/>
                        </a:rPr>
                        <a:t> Involving Recombinant or Synthetic Nucleic Acids</a:t>
                      </a:r>
                      <a:endParaRPr lang="en-US" sz="1400" dirty="0">
                        <a:latin typeface="Century Gothic" panose="020B0502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hlinkClick r:id="rId15"/>
                        </a:rPr>
                        <a:t>NIH Guidelines on Research</a:t>
                      </a:r>
                      <a:r>
                        <a:rPr lang="en-US" sz="1200" baseline="0" dirty="0">
                          <a:latin typeface="Century Gothic" panose="020B0502020202020204" pitchFamily="34" charset="0"/>
                          <a:hlinkClick r:id="rId15"/>
                        </a:rPr>
                        <a:t> Involving Recombinant or Synthetic Nucleic Acids</a:t>
                      </a:r>
                      <a:endParaRPr lang="en-US" sz="1200" dirty="0">
                        <a:latin typeface="Century Gothic" panose="020B0502020202020204" pitchFamily="34" charset="0"/>
                      </a:endParaRPr>
                    </a:p>
                  </a:txBody>
                  <a:tcPr/>
                </a:tc>
                <a:extLst>
                  <a:ext uri="{0D108BD9-81ED-4DB2-BD59-A6C34878D82A}">
                    <a16:rowId xmlns:a16="http://schemas.microsoft.com/office/drawing/2014/main" val="3870269217"/>
                  </a:ext>
                </a:extLst>
              </a:tr>
            </a:tbl>
          </a:graphicData>
        </a:graphic>
      </p:graphicFrame>
    </p:spTree>
    <p:extLst>
      <p:ext uri="{BB962C8B-B14F-4D97-AF65-F5344CB8AC3E}">
        <p14:creationId xmlns:p14="http://schemas.microsoft.com/office/powerpoint/2010/main" val="3017920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4829-663E-4080-8C66-621D4BBFC6DF}"/>
              </a:ext>
            </a:extLst>
          </p:cNvPr>
          <p:cNvSpPr>
            <a:spLocks noGrp="1"/>
          </p:cNvSpPr>
          <p:nvPr>
            <p:ph type="title"/>
          </p:nvPr>
        </p:nvSpPr>
        <p:spPr/>
        <p:txBody>
          <a:bodyPr/>
          <a:lstStyle/>
          <a:p>
            <a:r>
              <a:rPr lang="en-US" dirty="0"/>
              <a:t>Biosafety Officer (BS0)</a:t>
            </a:r>
          </a:p>
        </p:txBody>
      </p:sp>
      <p:sp>
        <p:nvSpPr>
          <p:cNvPr id="3" name="Content Placeholder 2">
            <a:extLst>
              <a:ext uri="{FF2B5EF4-FFF2-40B4-BE49-F238E27FC236}">
                <a16:creationId xmlns:a16="http://schemas.microsoft.com/office/drawing/2014/main" id="{4160D936-1F06-4096-A823-7F6B6BA06FC5}"/>
              </a:ext>
            </a:extLst>
          </p:cNvPr>
          <p:cNvSpPr>
            <a:spLocks noGrp="1"/>
          </p:cNvSpPr>
          <p:nvPr>
            <p:ph idx="1"/>
          </p:nvPr>
        </p:nvSpPr>
        <p:spPr>
          <a:xfrm>
            <a:off x="562042" y="1182255"/>
            <a:ext cx="7995802" cy="4818063"/>
          </a:xfrm>
        </p:spPr>
        <p:txBody>
          <a:bodyPr>
            <a:normAutofit fontScale="92500" lnSpcReduction="10000"/>
          </a:bodyPr>
          <a:lstStyle/>
          <a:p>
            <a:pPr marL="274320" indent="-274320">
              <a:lnSpc>
                <a:spcPct val="110000"/>
              </a:lnSpc>
              <a:spcBef>
                <a:spcPts val="0"/>
              </a:spcBef>
            </a:pPr>
            <a:r>
              <a:rPr lang="en-US" dirty="0">
                <a:solidFill>
                  <a:srgbClr val="000000"/>
                </a:solidFill>
              </a:rPr>
              <a:t>R</a:t>
            </a:r>
            <a:r>
              <a:rPr lang="en-US" dirty="0">
                <a:solidFill>
                  <a:srgbClr val="000000"/>
                </a:solidFill>
                <a:effectLst/>
              </a:rPr>
              <a:t>eviews, consults on biological lab spaces</a:t>
            </a:r>
            <a:endParaRPr lang="en-US" dirty="0">
              <a:solidFill>
                <a:srgbClr val="000000"/>
              </a:solidFill>
            </a:endParaRPr>
          </a:p>
          <a:p>
            <a:pPr marL="274320" indent="-274320">
              <a:lnSpc>
                <a:spcPct val="110000"/>
              </a:lnSpc>
              <a:spcBef>
                <a:spcPts val="0"/>
              </a:spcBef>
            </a:pPr>
            <a:r>
              <a:rPr lang="en-US" dirty="0">
                <a:solidFill>
                  <a:srgbClr val="000000"/>
                </a:solidFill>
                <a:effectLst/>
              </a:rPr>
              <a:t>Coordinates the Institutional Biosafety Committee </a:t>
            </a:r>
          </a:p>
          <a:p>
            <a:pPr marL="274320" indent="-274320">
              <a:lnSpc>
                <a:spcPct val="110000"/>
              </a:lnSpc>
              <a:spcBef>
                <a:spcPts val="0"/>
              </a:spcBef>
            </a:pPr>
            <a:r>
              <a:rPr lang="en-US" dirty="0">
                <a:solidFill>
                  <a:srgbClr val="000000"/>
                </a:solidFill>
                <a:effectLst/>
              </a:rPr>
              <a:t>Logs inspections after biological use authorization approval</a:t>
            </a:r>
          </a:p>
          <a:p>
            <a:pPr marL="274320" indent="-274320">
              <a:lnSpc>
                <a:spcPct val="110000"/>
              </a:lnSpc>
              <a:spcBef>
                <a:spcPts val="0"/>
              </a:spcBef>
            </a:pPr>
            <a:r>
              <a:rPr lang="en-US" dirty="0">
                <a:solidFill>
                  <a:srgbClr val="000000"/>
                </a:solidFill>
              </a:rPr>
              <a:t>Explains campus waste practices </a:t>
            </a:r>
          </a:p>
          <a:p>
            <a:pPr marL="274320" indent="-274320">
              <a:lnSpc>
                <a:spcPct val="110000"/>
              </a:lnSpc>
              <a:spcBef>
                <a:spcPts val="0"/>
              </a:spcBef>
            </a:pPr>
            <a:r>
              <a:rPr lang="en-US" dirty="0">
                <a:solidFill>
                  <a:srgbClr val="000000"/>
                </a:solidFill>
                <a:effectLst/>
              </a:rPr>
              <a:t>Advises on containment practices </a:t>
            </a:r>
          </a:p>
          <a:p>
            <a:pPr marL="274320" indent="-274320">
              <a:lnSpc>
                <a:spcPct val="110000"/>
              </a:lnSpc>
              <a:spcBef>
                <a:spcPts val="0"/>
              </a:spcBef>
            </a:pPr>
            <a:r>
              <a:rPr lang="en-US" dirty="0">
                <a:solidFill>
                  <a:srgbClr val="000000"/>
                </a:solidFill>
              </a:rPr>
              <a:t>Provides </a:t>
            </a:r>
            <a:r>
              <a:rPr lang="en-US" dirty="0">
                <a:solidFill>
                  <a:srgbClr val="000000"/>
                </a:solidFill>
                <a:effectLst/>
              </a:rPr>
              <a:t>biohazard labels and signage when needed</a:t>
            </a:r>
          </a:p>
          <a:p>
            <a:pPr marL="274320" indent="-274320">
              <a:lnSpc>
                <a:spcPct val="110000"/>
              </a:lnSpc>
              <a:spcBef>
                <a:spcPts val="0"/>
              </a:spcBef>
            </a:pPr>
            <a:r>
              <a:rPr lang="en-US" dirty="0">
                <a:solidFill>
                  <a:srgbClr val="000000"/>
                </a:solidFill>
                <a:effectLst/>
              </a:rPr>
              <a:t>Provides secondary biohazardous waste collection containers, autoclave bags and accumulation bins to new faculty or those establishing a medical waste stream</a:t>
            </a:r>
          </a:p>
          <a:p>
            <a:pPr marL="274320" indent="-274320">
              <a:lnSpc>
                <a:spcPct val="110000"/>
              </a:lnSpc>
              <a:spcBef>
                <a:spcPts val="0"/>
              </a:spcBef>
            </a:pPr>
            <a:r>
              <a:rPr lang="en-US" dirty="0">
                <a:solidFill>
                  <a:srgbClr val="000000"/>
                </a:solidFill>
                <a:effectLst/>
              </a:rPr>
              <a:t>Provides biohazardous sharps waste containers to new lab and field research faculty</a:t>
            </a:r>
          </a:p>
          <a:p>
            <a:pPr marL="274320" indent="-274320">
              <a:lnSpc>
                <a:spcPct val="110000"/>
              </a:lnSpc>
              <a:spcBef>
                <a:spcPts val="0"/>
              </a:spcBef>
            </a:pPr>
            <a:r>
              <a:rPr lang="en-US" sz="2600" dirty="0">
                <a:solidFill>
                  <a:srgbClr val="000000"/>
                </a:solidFill>
                <a:effectLst/>
                <a:hlinkClick r:id="rId3"/>
              </a:rPr>
              <a:t>Biosafety@ehs.ucsb.edu</a:t>
            </a:r>
            <a:r>
              <a:rPr lang="en-US" sz="2600" dirty="0">
                <a:solidFill>
                  <a:srgbClr val="000000"/>
                </a:solidFill>
                <a:effectLst/>
              </a:rPr>
              <a:t> or </a:t>
            </a:r>
            <a:r>
              <a:rPr lang="en-US" sz="2600" dirty="0">
                <a:solidFill>
                  <a:srgbClr val="000000"/>
                </a:solidFill>
                <a:effectLst/>
                <a:hlinkClick r:id="rId4"/>
              </a:rPr>
              <a:t>Bishop@ucsb.edu</a:t>
            </a:r>
            <a:endParaRPr lang="en-US" sz="2600" dirty="0">
              <a:solidFill>
                <a:srgbClr val="000000"/>
              </a:solidFill>
              <a:effectLst/>
            </a:endParaRPr>
          </a:p>
          <a:p>
            <a:pPr marL="274320" indent="-274320">
              <a:lnSpc>
                <a:spcPct val="110000"/>
              </a:lnSpc>
              <a:spcBef>
                <a:spcPts val="0"/>
              </a:spcBef>
            </a:pPr>
            <a:endParaRPr lang="en-US" dirty="0">
              <a:solidFill>
                <a:srgbClr val="000000"/>
              </a:solidFill>
              <a:effectLst/>
            </a:endParaRPr>
          </a:p>
          <a:p>
            <a:pPr>
              <a:lnSpc>
                <a:spcPct val="110000"/>
              </a:lnSpc>
              <a:spcBef>
                <a:spcPts val="0"/>
              </a:spcBef>
              <a:buFont typeface="Wingdings" panose="05000000000000000000" pitchFamily="2" charset="2"/>
              <a:buChar char="v"/>
            </a:pPr>
            <a:r>
              <a:rPr lang="en-US" sz="1700" dirty="0">
                <a:solidFill>
                  <a:srgbClr val="000000"/>
                </a:solidFill>
                <a:effectLst/>
              </a:rPr>
              <a:t>These slides are not a substitute for a discussion about your research or correspondence with the BSO, but they may answer some of your questions and serve as a reference</a:t>
            </a:r>
          </a:p>
        </p:txBody>
      </p:sp>
    </p:spTree>
    <p:extLst>
      <p:ext uri="{BB962C8B-B14F-4D97-AF65-F5344CB8AC3E}">
        <p14:creationId xmlns:p14="http://schemas.microsoft.com/office/powerpoint/2010/main" val="391312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Institutional Biosafety Committee (IBC)</a:t>
            </a:r>
          </a:p>
        </p:txBody>
      </p:sp>
      <p:sp>
        <p:nvSpPr>
          <p:cNvPr id="3" name="Content Placeholder 2">
            <a:extLst>
              <a:ext uri="{FF2B5EF4-FFF2-40B4-BE49-F238E27FC236}">
                <a16:creationId xmlns:a16="http://schemas.microsoft.com/office/drawing/2014/main" id="{E223FF20-C958-0940-8C2E-D47964BB23BB}"/>
              </a:ext>
            </a:extLst>
          </p:cNvPr>
          <p:cNvSpPr>
            <a:spLocks noGrp="1"/>
          </p:cNvSpPr>
          <p:nvPr>
            <p:ph sz="half" idx="1"/>
          </p:nvPr>
        </p:nvSpPr>
        <p:spPr>
          <a:xfrm>
            <a:off x="699923" y="1708260"/>
            <a:ext cx="7744154" cy="4188043"/>
          </a:xfrm>
        </p:spPr>
        <p:txBody>
          <a:bodyPr>
            <a:normAutofit/>
          </a:bodyPr>
          <a:lstStyle/>
          <a:p>
            <a:pPr marL="274320" indent="-274320">
              <a:lnSpc>
                <a:spcPct val="110000"/>
              </a:lnSpc>
              <a:spcBef>
                <a:spcPts val="0"/>
              </a:spcBef>
            </a:pPr>
            <a:r>
              <a:rPr lang="en-US" sz="1800" dirty="0"/>
              <a:t>A requirement of the NIH Guidelines is that an Institutional Biosafety Committee (IBC) reviews and approves research that is covered by the NIH Guidelines for local review and oversight</a:t>
            </a:r>
          </a:p>
          <a:p>
            <a:pPr marL="274320" indent="-274320">
              <a:lnSpc>
                <a:spcPct val="110000"/>
              </a:lnSpc>
              <a:spcBef>
                <a:spcPts val="0"/>
              </a:spcBef>
            </a:pPr>
            <a:r>
              <a:rPr lang="en-US" sz="1800" dirty="0"/>
              <a:t>In addition to the research covered by the NIH Guidelines, the UCSB Biosafety Committee also reviews research protocols with wild type infectious agents, human tissues and excreta  </a:t>
            </a:r>
          </a:p>
          <a:p>
            <a:pPr marL="274320" indent="-274320">
              <a:lnSpc>
                <a:spcPct val="110000"/>
              </a:lnSpc>
              <a:spcBef>
                <a:spcPts val="0"/>
              </a:spcBef>
            </a:pPr>
            <a:r>
              <a:rPr lang="en-US" sz="1800" dirty="0"/>
              <a:t>The IBC is comprised of UC Santa Barbara tenured or tenure-track faculty, subject matter experts, safety professionals, and includes unaffiliated individuals who represent community interests </a:t>
            </a:r>
          </a:p>
          <a:p>
            <a:pPr marL="274320" indent="-274320">
              <a:lnSpc>
                <a:spcPct val="110000"/>
              </a:lnSpc>
              <a:spcBef>
                <a:spcPts val="0"/>
              </a:spcBef>
            </a:pPr>
            <a:r>
              <a:rPr lang="en-US" sz="1800" dirty="0"/>
              <a:t>IBC composition complies with the requirements of the NIH Guidelines.</a:t>
            </a:r>
          </a:p>
        </p:txBody>
      </p:sp>
    </p:spTree>
    <p:extLst>
      <p:ext uri="{BB962C8B-B14F-4D97-AF65-F5344CB8AC3E}">
        <p14:creationId xmlns:p14="http://schemas.microsoft.com/office/powerpoint/2010/main" val="183824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598746" y="1110964"/>
            <a:ext cx="7946508" cy="757130"/>
          </a:xfrm>
        </p:spPr>
        <p:txBody>
          <a:bodyPr/>
          <a:lstStyle/>
          <a:p>
            <a:r>
              <a:rPr lang="en-US" sz="2400" dirty="0">
                <a:hlinkClick r:id="rId2"/>
              </a:rPr>
              <a:t>NIH Guidelines for Research Involving Recombinant or Synthetic Nucleic Acid Molecules</a:t>
            </a:r>
            <a:endParaRPr lang="en-US" sz="2400" dirty="0"/>
          </a:p>
        </p:txBody>
      </p:sp>
      <p:sp>
        <p:nvSpPr>
          <p:cNvPr id="3" name="Content Placeholder 2">
            <a:extLst>
              <a:ext uri="{FF2B5EF4-FFF2-40B4-BE49-F238E27FC236}">
                <a16:creationId xmlns:a16="http://schemas.microsoft.com/office/drawing/2014/main" id="{E223FF20-C958-0940-8C2E-D47964BB23BB}"/>
              </a:ext>
            </a:extLst>
          </p:cNvPr>
          <p:cNvSpPr>
            <a:spLocks noGrp="1"/>
          </p:cNvSpPr>
          <p:nvPr>
            <p:ph sz="half" idx="1"/>
          </p:nvPr>
        </p:nvSpPr>
        <p:spPr>
          <a:xfrm>
            <a:off x="598746" y="2127644"/>
            <a:ext cx="7787443" cy="4041927"/>
          </a:xfrm>
        </p:spPr>
        <p:txBody>
          <a:bodyPr>
            <a:normAutofit fontScale="92500"/>
          </a:bodyPr>
          <a:lstStyle/>
          <a:p>
            <a:pPr marL="0" indent="0">
              <a:lnSpc>
                <a:spcPct val="110000"/>
              </a:lnSpc>
              <a:spcBef>
                <a:spcPts val="0"/>
              </a:spcBef>
              <a:buNone/>
            </a:pPr>
            <a:r>
              <a:rPr lang="en-US" sz="1600" dirty="0"/>
              <a:t>Introduction: </a:t>
            </a:r>
          </a:p>
          <a:p>
            <a:pPr marL="0" indent="0">
              <a:lnSpc>
                <a:spcPct val="110000"/>
              </a:lnSpc>
              <a:spcBef>
                <a:spcPts val="0"/>
              </a:spcBef>
              <a:buNone/>
            </a:pPr>
            <a:endParaRPr lang="en-US" sz="1600" dirty="0"/>
          </a:p>
          <a:p>
            <a:pPr marL="274320" indent="-274320">
              <a:lnSpc>
                <a:spcPct val="110000"/>
              </a:lnSpc>
              <a:spcBef>
                <a:spcPts val="0"/>
              </a:spcBef>
            </a:pPr>
            <a:r>
              <a:rPr lang="en-US" sz="1600" dirty="0"/>
              <a:t>The “NIH Guidelines for Research Involving Recombinant and Synthetic Nucleic Acid Molecules” detail procedures and practices for the containment and safe conduct of research with recombinant or synthetic nucleic acids, including research involving genetic modification of plants, animals, and microorganisms, human gene transfer, and transfer and use of genetically modified organisms. </a:t>
            </a:r>
          </a:p>
          <a:p>
            <a:pPr marL="274320" indent="-274320">
              <a:lnSpc>
                <a:spcPct val="110000"/>
              </a:lnSpc>
            </a:pPr>
            <a:r>
              <a:rPr lang="en-US" sz="1600" dirty="0"/>
              <a:t>The NIH Office of Science Policy (NIH OSP) maintains the NIH Guidelines to promote science, safety and ethics in biotechnology</a:t>
            </a:r>
          </a:p>
          <a:p>
            <a:pPr marL="274320" indent="-274320">
              <a:lnSpc>
                <a:spcPct val="110000"/>
              </a:lnSpc>
            </a:pPr>
            <a:r>
              <a:rPr lang="en-US" sz="1600" dirty="0"/>
              <a:t>As a condition for NIH funding, UC Santa Barbara ensures that such research conducted at or sponsored by our campus complies with the NIH Guidelines.</a:t>
            </a:r>
          </a:p>
          <a:p>
            <a:pPr marL="274320" indent="-274320">
              <a:lnSpc>
                <a:spcPct val="110000"/>
              </a:lnSpc>
            </a:pPr>
            <a:r>
              <a:rPr lang="en-US" sz="1600" dirty="0">
                <a:solidFill>
                  <a:schemeClr val="dk1"/>
                </a:solidFill>
              </a:rPr>
              <a:t>Exposure incidents involving experiments covered by the NIH Guidelines must be reported to the NIH Office of Science and Policy within 30 days</a:t>
            </a:r>
          </a:p>
          <a:p>
            <a:pPr marL="0" indent="0">
              <a:lnSpc>
                <a:spcPct val="110000"/>
              </a:lnSpc>
              <a:buNone/>
            </a:pPr>
            <a:endParaRPr lang="en-US" sz="1600" dirty="0"/>
          </a:p>
          <a:p>
            <a:pPr marL="274320" indent="-274320">
              <a:lnSpc>
                <a:spcPct val="110000"/>
              </a:lnSpc>
            </a:pPr>
            <a:endParaRPr lang="en-US" sz="1600" dirty="0"/>
          </a:p>
        </p:txBody>
      </p:sp>
      <p:pic>
        <p:nvPicPr>
          <p:cNvPr id="6150" name="Picture 6" descr="Blog Archives - Office of Science Policy">
            <a:extLst>
              <a:ext uri="{FF2B5EF4-FFF2-40B4-BE49-F238E27FC236}">
                <a16:creationId xmlns:a16="http://schemas.microsoft.com/office/drawing/2014/main" id="{62588E78-DA6F-444A-8125-233E27DBD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195" b="39793"/>
          <a:stretch/>
        </p:blipFill>
        <p:spPr bwMode="auto">
          <a:xfrm>
            <a:off x="642241" y="304875"/>
            <a:ext cx="2857500" cy="71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0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578426" y="1110203"/>
            <a:ext cx="7987148" cy="757130"/>
          </a:xfrm>
        </p:spPr>
        <p:txBody>
          <a:bodyPr/>
          <a:lstStyle/>
          <a:p>
            <a:r>
              <a:rPr lang="en-US" sz="2400" dirty="0">
                <a:hlinkClick r:id="rId3"/>
              </a:rPr>
              <a:t>NIH Guidelines for Research Involving Recombinant or Synthetic Nucleic Acid Molecules</a:t>
            </a:r>
            <a:endParaRPr lang="en-US" sz="2400" dirty="0"/>
          </a:p>
        </p:txBody>
      </p:sp>
      <p:sp>
        <p:nvSpPr>
          <p:cNvPr id="3" name="Content Placeholder 2">
            <a:extLst>
              <a:ext uri="{FF2B5EF4-FFF2-40B4-BE49-F238E27FC236}">
                <a16:creationId xmlns:a16="http://schemas.microsoft.com/office/drawing/2014/main" id="{E223FF20-C958-0940-8C2E-D47964BB23BB}"/>
              </a:ext>
            </a:extLst>
          </p:cNvPr>
          <p:cNvSpPr>
            <a:spLocks noGrp="1"/>
          </p:cNvSpPr>
          <p:nvPr>
            <p:ph sz="half" idx="1"/>
          </p:nvPr>
        </p:nvSpPr>
        <p:spPr>
          <a:xfrm>
            <a:off x="492957" y="2099268"/>
            <a:ext cx="8158086" cy="3760950"/>
          </a:xfrm>
        </p:spPr>
        <p:txBody>
          <a:bodyPr>
            <a:noAutofit/>
          </a:bodyPr>
          <a:lstStyle/>
          <a:p>
            <a:pPr marL="0" indent="0">
              <a:lnSpc>
                <a:spcPct val="130000"/>
              </a:lnSpc>
              <a:spcBef>
                <a:spcPts val="0"/>
              </a:spcBef>
              <a:buNone/>
            </a:pPr>
            <a:r>
              <a:rPr lang="en-US" sz="1400" dirty="0"/>
              <a:t>Experiments for which NIH OSP Requires Institutional Biosafety Committee Review:</a:t>
            </a:r>
          </a:p>
          <a:p>
            <a:pPr marL="0" indent="0">
              <a:lnSpc>
                <a:spcPct val="130000"/>
              </a:lnSpc>
              <a:spcBef>
                <a:spcPts val="0"/>
              </a:spcBef>
              <a:buNone/>
            </a:pPr>
            <a:r>
              <a:rPr lang="en-US" sz="1400" dirty="0"/>
              <a:t> </a:t>
            </a:r>
          </a:p>
          <a:p>
            <a:pPr>
              <a:lnSpc>
                <a:spcPct val="130000"/>
              </a:lnSpc>
              <a:spcBef>
                <a:spcPts val="0"/>
              </a:spcBef>
            </a:pPr>
            <a:r>
              <a:rPr lang="en-US" sz="1400" dirty="0"/>
              <a:t>Experiments involving gene drive modified organisms (NIH Office of Science Policy </a:t>
            </a:r>
            <a:r>
              <a:rPr lang="en-US" sz="1400" dirty="0">
                <a:hlinkClick r:id="rId4"/>
              </a:rPr>
              <a:t>April 2024</a:t>
            </a:r>
            <a:r>
              <a:rPr lang="en-US" sz="1400" dirty="0"/>
              <a:t> guidance)</a:t>
            </a:r>
          </a:p>
          <a:p>
            <a:pPr lvl="1">
              <a:lnSpc>
                <a:spcPct val="130000"/>
              </a:lnSpc>
              <a:spcBef>
                <a:spcPts val="0"/>
              </a:spcBef>
            </a:pPr>
            <a:r>
              <a:rPr lang="en-US" sz="1400" dirty="0"/>
              <a:t>Minimum of BSL2 containment for all gene drive modified organisms, including </a:t>
            </a:r>
            <a:r>
              <a:rPr lang="en-US" sz="1400" i="1" dirty="0"/>
              <a:t>Saccharomyces cerevisiae</a:t>
            </a:r>
            <a:endParaRPr lang="en-US" sz="1400" dirty="0"/>
          </a:p>
          <a:p>
            <a:pPr>
              <a:lnSpc>
                <a:spcPct val="130000"/>
              </a:lnSpc>
              <a:spcBef>
                <a:spcPts val="0"/>
              </a:spcBef>
            </a:pPr>
            <a:r>
              <a:rPr lang="en-US" sz="1400" dirty="0"/>
              <a:t>Recombinant DNA techniques requiring IBC approval as described by the </a:t>
            </a:r>
            <a:r>
              <a:rPr lang="en-US" sz="1400" dirty="0">
                <a:hlinkClick r:id="rId3"/>
              </a:rPr>
              <a:t>NIH Guidelines for Research Involving Recombinant or Synthetic Nucleic Acid Molecules</a:t>
            </a:r>
            <a:endParaRPr lang="en-US" sz="1400" dirty="0"/>
          </a:p>
          <a:p>
            <a:pPr>
              <a:lnSpc>
                <a:spcPct val="130000"/>
              </a:lnSpc>
              <a:spcBef>
                <a:spcPts val="0"/>
              </a:spcBef>
            </a:pPr>
            <a:r>
              <a:rPr lang="en-US" sz="1400" dirty="0"/>
              <a:t>Cloning genes that encode molecules toxic to vertebrates, e.g., cloning genes that encode for toxins such as tetanus toxin, alpha-bungarotoxin</a:t>
            </a:r>
          </a:p>
          <a:p>
            <a:pPr>
              <a:lnSpc>
                <a:spcPct val="130000"/>
              </a:lnSpc>
              <a:spcBef>
                <a:spcPts val="0"/>
              </a:spcBef>
            </a:pPr>
            <a:r>
              <a:rPr lang="en-US" sz="1400" dirty="0"/>
              <a:t>NIH OSP requires that some projects are registered or approved by NIH OSP (see notes)</a:t>
            </a:r>
          </a:p>
          <a:p>
            <a:pPr>
              <a:lnSpc>
                <a:spcPct val="130000"/>
              </a:lnSpc>
              <a:spcBef>
                <a:spcPts val="0"/>
              </a:spcBef>
            </a:pPr>
            <a:r>
              <a:rPr lang="en-US" sz="1400" dirty="0">
                <a:hlinkClick r:id="rId5"/>
              </a:rPr>
              <a:t>Animal experiments covered by the NIH Guidelines</a:t>
            </a:r>
            <a:endParaRPr lang="en-US" sz="1400" dirty="0"/>
          </a:p>
          <a:p>
            <a:pPr>
              <a:lnSpc>
                <a:spcPct val="130000"/>
              </a:lnSpc>
              <a:spcBef>
                <a:spcPts val="0"/>
              </a:spcBef>
            </a:pPr>
            <a:r>
              <a:rPr lang="en-US" sz="1400" dirty="0">
                <a:hlinkClick r:id="rId6"/>
              </a:rPr>
              <a:t>Biological Select Agents and Toxins</a:t>
            </a:r>
            <a:endParaRPr lang="en-US" sz="1400" dirty="0"/>
          </a:p>
          <a:p>
            <a:pPr>
              <a:lnSpc>
                <a:spcPct val="130000"/>
              </a:lnSpc>
              <a:spcBef>
                <a:spcPts val="0"/>
              </a:spcBef>
            </a:pPr>
            <a:r>
              <a:rPr lang="en-US" sz="1400" dirty="0">
                <a:hlinkClick r:id="rId7"/>
              </a:rPr>
              <a:t>Click here for the NIH OBA list of experiments that are exempt from IBC oversight.</a:t>
            </a:r>
            <a:endParaRPr lang="en-US" sz="1400" dirty="0"/>
          </a:p>
        </p:txBody>
      </p:sp>
      <p:pic>
        <p:nvPicPr>
          <p:cNvPr id="4" name="Picture 6" descr="Blog Archives - Office of Science Policy">
            <a:extLst>
              <a:ext uri="{FF2B5EF4-FFF2-40B4-BE49-F238E27FC236}">
                <a16:creationId xmlns:a16="http://schemas.microsoft.com/office/drawing/2014/main" id="{16CF0508-3BA4-4669-8E87-2694498561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5195" b="39793"/>
          <a:stretch/>
        </p:blipFill>
        <p:spPr bwMode="auto">
          <a:xfrm>
            <a:off x="578426" y="293627"/>
            <a:ext cx="2857500" cy="71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56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Biological Use Authorizations</a:t>
            </a:r>
          </a:p>
        </p:txBody>
      </p:sp>
      <p:sp>
        <p:nvSpPr>
          <p:cNvPr id="3" name="Content Placeholder 2">
            <a:extLst>
              <a:ext uri="{FF2B5EF4-FFF2-40B4-BE49-F238E27FC236}">
                <a16:creationId xmlns:a16="http://schemas.microsoft.com/office/drawing/2014/main" id="{E223FF20-C958-0940-8C2E-D47964BB23BB}"/>
              </a:ext>
            </a:extLst>
          </p:cNvPr>
          <p:cNvSpPr>
            <a:spLocks noGrp="1"/>
          </p:cNvSpPr>
          <p:nvPr>
            <p:ph sz="half" idx="1"/>
          </p:nvPr>
        </p:nvSpPr>
        <p:spPr>
          <a:xfrm>
            <a:off x="571500" y="1266825"/>
            <a:ext cx="8158086" cy="4910138"/>
          </a:xfrm>
        </p:spPr>
        <p:txBody>
          <a:bodyPr>
            <a:normAutofit fontScale="77500" lnSpcReduction="20000"/>
          </a:bodyPr>
          <a:lstStyle/>
          <a:p>
            <a:pPr marL="0" indent="0">
              <a:lnSpc>
                <a:spcPct val="130000"/>
              </a:lnSpc>
              <a:spcBef>
                <a:spcPts val="0"/>
              </a:spcBef>
              <a:buNone/>
            </a:pPr>
            <a:r>
              <a:rPr lang="en-US" dirty="0"/>
              <a:t>Principal investigators first obtain a Biological Use Authorization (BUA) from the Institutional Biosafety Committee (IBC) to conduct research with the following materials and/or strategies:</a:t>
            </a:r>
          </a:p>
          <a:p>
            <a:pPr>
              <a:lnSpc>
                <a:spcPct val="130000"/>
              </a:lnSpc>
              <a:spcBef>
                <a:spcPts val="0"/>
              </a:spcBef>
            </a:pPr>
            <a:r>
              <a:rPr lang="en-US" dirty="0"/>
              <a:t>Microorganisms that cause disease in humans, animals or plants</a:t>
            </a:r>
          </a:p>
          <a:p>
            <a:pPr>
              <a:lnSpc>
                <a:spcPct val="130000"/>
              </a:lnSpc>
              <a:spcBef>
                <a:spcPts val="0"/>
              </a:spcBef>
            </a:pPr>
            <a:r>
              <a:rPr lang="en-US" dirty="0"/>
              <a:t>Human or non-human primate primary cells or tissues</a:t>
            </a:r>
          </a:p>
          <a:p>
            <a:pPr>
              <a:lnSpc>
                <a:spcPct val="130000"/>
              </a:lnSpc>
              <a:spcBef>
                <a:spcPts val="0"/>
              </a:spcBef>
            </a:pPr>
            <a:r>
              <a:rPr lang="en-US" dirty="0"/>
              <a:t>Human or non-human primate excreta</a:t>
            </a:r>
          </a:p>
          <a:p>
            <a:pPr>
              <a:lnSpc>
                <a:spcPct val="130000"/>
              </a:lnSpc>
              <a:spcBef>
                <a:spcPts val="0"/>
              </a:spcBef>
            </a:pPr>
            <a:r>
              <a:rPr lang="en-US" dirty="0"/>
              <a:t>Recombinant DNA techniques requiring IBC approval as described by the </a:t>
            </a:r>
            <a:r>
              <a:rPr lang="en-US" dirty="0">
                <a:hlinkClick r:id="rId2"/>
              </a:rPr>
              <a:t>NIH Guidelines for Research Involving Recombinant or Synthetic Nucleic Acid Molecules</a:t>
            </a:r>
            <a:endParaRPr lang="en-US" dirty="0"/>
          </a:p>
          <a:p>
            <a:pPr>
              <a:lnSpc>
                <a:spcPct val="130000"/>
              </a:lnSpc>
              <a:spcBef>
                <a:spcPts val="0"/>
              </a:spcBef>
            </a:pPr>
            <a:r>
              <a:rPr lang="en-US" dirty="0"/>
              <a:t>Experiments involving gene drive modified organisms (NIH Office of Science Policy </a:t>
            </a:r>
            <a:r>
              <a:rPr lang="en-US" dirty="0">
                <a:hlinkClick r:id="rId3"/>
              </a:rPr>
              <a:t>April 2024</a:t>
            </a:r>
            <a:r>
              <a:rPr lang="en-US" dirty="0"/>
              <a:t> guidance)</a:t>
            </a:r>
          </a:p>
          <a:p>
            <a:pPr>
              <a:lnSpc>
                <a:spcPct val="130000"/>
              </a:lnSpc>
              <a:spcBef>
                <a:spcPts val="0"/>
              </a:spcBef>
            </a:pPr>
            <a:r>
              <a:rPr lang="en-US" dirty="0"/>
              <a:t>Cloning genes that encode molecules toxic to vertebrates, e.g., cloning genes that encode for toxins such as tetanus toxin, alpha-bungarotoxin</a:t>
            </a:r>
          </a:p>
          <a:p>
            <a:pPr>
              <a:lnSpc>
                <a:spcPct val="130000"/>
              </a:lnSpc>
              <a:spcBef>
                <a:spcPts val="0"/>
              </a:spcBef>
            </a:pPr>
            <a:r>
              <a:rPr lang="en-US" dirty="0">
                <a:hlinkClick r:id="rId4"/>
              </a:rPr>
              <a:t>Animal experiments covered by the NIH Guidelines</a:t>
            </a:r>
            <a:endParaRPr lang="en-US" dirty="0"/>
          </a:p>
          <a:p>
            <a:pPr>
              <a:lnSpc>
                <a:spcPct val="130000"/>
              </a:lnSpc>
              <a:spcBef>
                <a:spcPts val="0"/>
              </a:spcBef>
            </a:pPr>
            <a:r>
              <a:rPr lang="en-US" dirty="0">
                <a:hlinkClick r:id="rId5"/>
              </a:rPr>
              <a:t>Biological Select Agents and Toxins</a:t>
            </a:r>
            <a:endParaRPr lang="en-US" dirty="0"/>
          </a:p>
          <a:p>
            <a:pPr marL="0" indent="0">
              <a:lnSpc>
                <a:spcPct val="130000"/>
              </a:lnSpc>
              <a:spcBef>
                <a:spcPts val="0"/>
              </a:spcBef>
              <a:buNone/>
            </a:pPr>
            <a:endParaRPr lang="en-US" dirty="0">
              <a:hlinkClick r:id="rId6"/>
            </a:endParaRPr>
          </a:p>
          <a:p>
            <a:pPr marL="0" indent="0">
              <a:lnSpc>
                <a:spcPct val="130000"/>
              </a:lnSpc>
              <a:spcBef>
                <a:spcPts val="0"/>
              </a:spcBef>
              <a:buNone/>
            </a:pPr>
            <a:r>
              <a:rPr lang="en-US" dirty="0">
                <a:hlinkClick r:id="rId6"/>
              </a:rPr>
              <a:t>Click here for the NIH OBA list of experiments that are exempt from IBC oversight.</a:t>
            </a:r>
            <a:endParaRPr lang="en-US" dirty="0"/>
          </a:p>
        </p:txBody>
      </p:sp>
    </p:spTree>
    <p:extLst>
      <p:ext uri="{BB962C8B-B14F-4D97-AF65-F5344CB8AC3E}">
        <p14:creationId xmlns:p14="http://schemas.microsoft.com/office/powerpoint/2010/main" val="30533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t>More on Biological Use Authorizations</a:t>
            </a:r>
          </a:p>
        </p:txBody>
      </p:sp>
      <p:sp>
        <p:nvSpPr>
          <p:cNvPr id="3" name="Content Placeholder 2">
            <a:extLst>
              <a:ext uri="{FF2B5EF4-FFF2-40B4-BE49-F238E27FC236}">
                <a16:creationId xmlns:a16="http://schemas.microsoft.com/office/drawing/2014/main" id="{E223FF20-C958-0940-8C2E-D47964BB23BB}"/>
              </a:ext>
            </a:extLst>
          </p:cNvPr>
          <p:cNvSpPr>
            <a:spLocks noGrp="1"/>
          </p:cNvSpPr>
          <p:nvPr>
            <p:ph sz="half" idx="1"/>
          </p:nvPr>
        </p:nvSpPr>
        <p:spPr>
          <a:xfrm>
            <a:off x="571500" y="1556261"/>
            <a:ext cx="7796645" cy="4512030"/>
          </a:xfrm>
        </p:spPr>
        <p:txBody>
          <a:bodyPr>
            <a:normAutofit/>
          </a:bodyPr>
          <a:lstStyle/>
          <a:p>
            <a:pPr marL="0" indent="0">
              <a:lnSpc>
                <a:spcPct val="120000"/>
              </a:lnSpc>
              <a:spcBef>
                <a:spcPts val="0"/>
              </a:spcBef>
              <a:buNone/>
            </a:pPr>
            <a:r>
              <a:rPr lang="en-US" sz="1800" dirty="0"/>
              <a:t>The PI documents project specifics and researcher safety in the BUA</a:t>
            </a:r>
          </a:p>
          <a:p>
            <a:pPr marL="0" indent="0">
              <a:lnSpc>
                <a:spcPct val="120000"/>
              </a:lnSpc>
              <a:spcBef>
                <a:spcPts val="0"/>
              </a:spcBef>
              <a:buNone/>
            </a:pPr>
            <a:endParaRPr lang="en-US" sz="1800" dirty="0"/>
          </a:p>
          <a:p>
            <a:pPr marL="0" lvl="0" indent="0">
              <a:lnSpc>
                <a:spcPct val="120000"/>
              </a:lnSpc>
              <a:spcBef>
                <a:spcPts val="0"/>
              </a:spcBef>
              <a:buNone/>
            </a:pPr>
            <a:r>
              <a:rPr lang="en-US" sz="1800" dirty="0"/>
              <a:t>BSO meets with the PI or their designee to review the lab spaces, safety equipment, signage, transport containers, disinfection and waste management practices</a:t>
            </a:r>
          </a:p>
          <a:p>
            <a:pPr marL="0" lvl="0" indent="0">
              <a:lnSpc>
                <a:spcPct val="120000"/>
              </a:lnSpc>
              <a:spcBef>
                <a:spcPts val="0"/>
              </a:spcBef>
              <a:buNone/>
            </a:pPr>
            <a:endParaRPr lang="en-US" sz="1800" dirty="0"/>
          </a:p>
          <a:p>
            <a:pPr marL="0" lvl="0" indent="0">
              <a:lnSpc>
                <a:spcPct val="120000"/>
              </a:lnSpc>
              <a:spcBef>
                <a:spcPts val="0"/>
              </a:spcBef>
              <a:buNone/>
            </a:pPr>
            <a:r>
              <a:rPr lang="en-US" sz="1800" dirty="0"/>
              <a:t>The IBC meets monthly during the academic year to review BUAs and amendments to BUAs that increase or introduce new risks</a:t>
            </a:r>
          </a:p>
          <a:p>
            <a:pPr marL="0" lvl="0" indent="0">
              <a:lnSpc>
                <a:spcPct val="120000"/>
              </a:lnSpc>
              <a:spcBef>
                <a:spcPts val="0"/>
              </a:spcBef>
              <a:buNone/>
            </a:pPr>
            <a:endParaRPr lang="en-US" sz="1800" dirty="0"/>
          </a:p>
          <a:p>
            <a:pPr marL="0" lvl="0" indent="0">
              <a:lnSpc>
                <a:spcPct val="120000"/>
              </a:lnSpc>
              <a:spcBef>
                <a:spcPts val="0"/>
              </a:spcBef>
              <a:buNone/>
            </a:pPr>
            <a:r>
              <a:rPr lang="en-US" sz="1800" dirty="0">
                <a:hlinkClick r:id="rId3"/>
              </a:rPr>
              <a:t>https://www.ehs.ucsb.edu/programs-services/biological-safety/biological-use-authorizations</a:t>
            </a:r>
            <a:endParaRPr lang="en-US" sz="1800" dirty="0"/>
          </a:p>
          <a:p>
            <a:pPr marL="0" lvl="0" indent="0">
              <a:lnSpc>
                <a:spcPct val="120000"/>
              </a:lnSpc>
              <a:spcBef>
                <a:spcPts val="0"/>
              </a:spcBef>
              <a:buNone/>
            </a:pPr>
            <a:endParaRPr lang="en-US" sz="1800" dirty="0"/>
          </a:p>
        </p:txBody>
      </p:sp>
    </p:spTree>
    <p:extLst>
      <p:ext uri="{BB962C8B-B14F-4D97-AF65-F5344CB8AC3E}">
        <p14:creationId xmlns:p14="http://schemas.microsoft.com/office/powerpoint/2010/main" val="36317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6E11-0C52-7A4F-BD80-F913324C01BC}"/>
              </a:ext>
            </a:extLst>
          </p:cNvPr>
          <p:cNvSpPr>
            <a:spLocks noGrp="1"/>
          </p:cNvSpPr>
          <p:nvPr>
            <p:ph type="title"/>
          </p:nvPr>
        </p:nvSpPr>
        <p:spPr>
          <a:xfrm>
            <a:off x="394852" y="447896"/>
            <a:ext cx="8334734" cy="466281"/>
          </a:xfrm>
        </p:spPr>
        <p:txBody>
          <a:bodyPr/>
          <a:lstStyle/>
          <a:p>
            <a:r>
              <a:rPr lang="en-US" dirty="0">
                <a:hlinkClick r:id="rId2"/>
              </a:rPr>
              <a:t>Biosafety Cabinets</a:t>
            </a:r>
            <a:endParaRPr lang="en-US" dirty="0"/>
          </a:p>
        </p:txBody>
      </p:sp>
      <p:pic>
        <p:nvPicPr>
          <p:cNvPr id="1026" name="Picture 2" descr="biosafety cabinet schematic">
            <a:extLst>
              <a:ext uri="{FF2B5EF4-FFF2-40B4-BE49-F238E27FC236}">
                <a16:creationId xmlns:a16="http://schemas.microsoft.com/office/drawing/2014/main" id="{F4F96890-58C9-42B0-8C2F-6321DF902BD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653622" y="276446"/>
            <a:ext cx="4969546" cy="2330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9EAFC80-E0A1-4EE1-B98B-4C7AC20AC24B}"/>
              </a:ext>
            </a:extLst>
          </p:cNvPr>
          <p:cNvSpPr/>
          <p:nvPr/>
        </p:nvSpPr>
        <p:spPr>
          <a:xfrm>
            <a:off x="652116" y="2887704"/>
            <a:ext cx="7820205" cy="3320268"/>
          </a:xfrm>
          <a:prstGeom prst="rect">
            <a:avLst/>
          </a:prstGeom>
        </p:spPr>
        <p:txBody>
          <a:bodyPr wrap="square">
            <a:spAutoFit/>
          </a:bodyPr>
          <a:lstStyle/>
          <a:p>
            <a:pPr marL="274320"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Biological safety cabinets must be certified annually, and after installation, relocation, or maintenance (CCR Title 8, Section 5154.2).</a:t>
            </a:r>
          </a:p>
          <a:p>
            <a:pPr marL="274320"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The University of California has negotiated a system-wide pricing agreement with Technical Safety Services, Inc. </a:t>
            </a:r>
          </a:p>
          <a:p>
            <a:pPr marL="274320"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For 2024, the cost is $147.50 per cabinet, no travel costs. The current prices with TSS are </a:t>
            </a:r>
            <a:r>
              <a:rPr lang="en-US" sz="1600" dirty="0">
                <a:solidFill>
                  <a:srgbClr val="005AA3"/>
                </a:solidFill>
                <a:latin typeface="Century Gothic" panose="020B0502020202020204" pitchFamily="34" charset="0"/>
                <a:hlinkClick r:id="rId4"/>
              </a:rPr>
              <a:t>here</a:t>
            </a:r>
            <a:r>
              <a:rPr lang="en-US" sz="1600" dirty="0">
                <a:solidFill>
                  <a:srgbClr val="3D4952"/>
                </a:solidFill>
                <a:latin typeface="Century Gothic" panose="020B0502020202020204" pitchFamily="34" charset="0"/>
              </a:rPr>
              <a:t>.</a:t>
            </a:r>
          </a:p>
          <a:p>
            <a:pPr marL="274320"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The Los Angeles field service coordinator may be reached at (562) 694-3626 or (424) 277-7607.</a:t>
            </a:r>
          </a:p>
          <a:p>
            <a:pPr marL="731520" lvl="2"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Calling is preferable to emailing</a:t>
            </a:r>
          </a:p>
          <a:p>
            <a:pPr marL="274320"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Have a purchase order number from Gateway Procurement, the cabinet serial number(s) and building and room locations at the ready.</a:t>
            </a:r>
          </a:p>
          <a:p>
            <a:pPr marL="274320" indent="-274320">
              <a:lnSpc>
                <a:spcPct val="110000"/>
              </a:lnSpc>
              <a:buFont typeface="Arial" panose="020B0604020202020204" pitchFamily="34" charset="0"/>
              <a:buChar char="•"/>
            </a:pPr>
            <a:r>
              <a:rPr lang="en-US" sz="1600" dirty="0">
                <a:solidFill>
                  <a:srgbClr val="3D4952"/>
                </a:solidFill>
                <a:latin typeface="Century Gothic" panose="020B0502020202020204" pitchFamily="34" charset="0"/>
              </a:rPr>
              <a:t>Date of certification is found on the metal sticker on the front of the unit. </a:t>
            </a:r>
            <a:endParaRPr lang="en-US" sz="1600" b="0" i="0" dirty="0">
              <a:solidFill>
                <a:srgbClr val="3D4952"/>
              </a:solidFill>
              <a:effectLst/>
              <a:latin typeface="Century Gothic" panose="020B0502020202020204" pitchFamily="34" charset="0"/>
            </a:endParaRPr>
          </a:p>
        </p:txBody>
      </p:sp>
    </p:spTree>
    <p:extLst>
      <p:ext uri="{BB962C8B-B14F-4D97-AF65-F5344CB8AC3E}">
        <p14:creationId xmlns:p14="http://schemas.microsoft.com/office/powerpoint/2010/main" val="2132458920"/>
      </p:ext>
    </p:extLst>
  </p:cSld>
  <p:clrMapOvr>
    <a:masterClrMapping/>
  </p:clrMapOvr>
</p:sld>
</file>

<file path=ppt/theme/theme1.xml><?xml version="1.0" encoding="utf-8"?>
<a:theme xmlns:a="http://schemas.openxmlformats.org/drawingml/2006/main" name="Office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2160"/>
          </a:lnSpc>
          <a:defRPr sz="1800"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2" id="{7F23714A-36D0-C044-92E7-4DA7B1BC0D35}" vid="{9FF7AE44-73DE-224F-B4C7-65176B6544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UC-Santa-Barbara-Powerpoint-Standard</Template>
  <TotalTime>1802</TotalTime>
  <Words>4587</Words>
  <Application>Microsoft Office PowerPoint</Application>
  <PresentationFormat>On-screen Show (4:3)</PresentationFormat>
  <Paragraphs>394</Paragraphs>
  <Slides>24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Noto Sans Symbols</vt:lpstr>
      <vt:lpstr>Times New Roman</vt:lpstr>
      <vt:lpstr>Wingdings</vt:lpstr>
      <vt:lpstr>Office Theme</vt:lpstr>
      <vt:lpstr>A guide to UCSB’s Biological Safety Program</vt:lpstr>
      <vt:lpstr>Checklist  The Biological Safety Program in the Context of Research Safety</vt:lpstr>
      <vt:lpstr>Biosafety Officer (BS0)</vt:lpstr>
      <vt:lpstr>Institutional Biosafety Committee (IBC)</vt:lpstr>
      <vt:lpstr>NIH Guidelines for Research Involving Recombinant or Synthetic Nucleic Acid Molecules</vt:lpstr>
      <vt:lpstr>NIH Guidelines for Research Involving Recombinant or Synthetic Nucleic Acid Molecules</vt:lpstr>
      <vt:lpstr>Biological Use Authorizations</vt:lpstr>
      <vt:lpstr>More on Biological Use Authorizations</vt:lpstr>
      <vt:lpstr>Biosafety Cabinets</vt:lpstr>
      <vt:lpstr>Lab-Specific Biosafety Manual </vt:lpstr>
      <vt:lpstr>Biosafety in Microbiological and Biomedical Laboratories 6th ed. (CDC &amp; NIH)</vt:lpstr>
      <vt:lpstr>Canadian PSDS for Infectious Substances</vt:lpstr>
      <vt:lpstr>Personal Protective Equipment: Lab Coats</vt:lpstr>
      <vt:lpstr>Medical Waste</vt:lpstr>
      <vt:lpstr>Cal/OSHA Aerosol Transmissible Diseases Standard</vt:lpstr>
      <vt:lpstr>5199.1 Aerosol Transmissible Diseases Standard - Zoonotic</vt:lpstr>
      <vt:lpstr>Select Agents and Toxins</vt:lpstr>
      <vt:lpstr>Shipping</vt:lpstr>
      <vt:lpstr>Infectious Substance Shipping</vt:lpstr>
      <vt:lpstr>Training</vt:lpstr>
      <vt:lpstr>Reporting Incidents</vt:lpstr>
      <vt:lpstr>Resources for Biological Safety</vt:lpstr>
      <vt:lpstr>Regulations Pertaining to Biological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Bishop</dc:creator>
  <cp:lastModifiedBy>Jamie Bishop</cp:lastModifiedBy>
  <cp:revision>73</cp:revision>
  <dcterms:created xsi:type="dcterms:W3CDTF">2019-03-07T18:08:41Z</dcterms:created>
  <dcterms:modified xsi:type="dcterms:W3CDTF">2024-07-19T17:57:24Z</dcterms:modified>
</cp:coreProperties>
</file>